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687" r:id="rId2"/>
    <p:sldId id="701" r:id="rId3"/>
    <p:sldId id="327" r:id="rId4"/>
    <p:sldId id="758" r:id="rId5"/>
    <p:sldId id="707" r:id="rId6"/>
    <p:sldId id="703" r:id="rId7"/>
    <p:sldId id="392" r:id="rId8"/>
    <p:sldId id="708" r:id="rId9"/>
    <p:sldId id="711" r:id="rId10"/>
    <p:sldId id="712" r:id="rId11"/>
    <p:sldId id="713" r:id="rId12"/>
    <p:sldId id="714" r:id="rId13"/>
    <p:sldId id="715" r:id="rId14"/>
    <p:sldId id="753" r:id="rId15"/>
    <p:sldId id="754" r:id="rId16"/>
    <p:sldId id="718" r:id="rId17"/>
    <p:sldId id="550" r:id="rId18"/>
    <p:sldId id="549" r:id="rId19"/>
    <p:sldId id="483" r:id="rId20"/>
    <p:sldId id="724" r:id="rId21"/>
    <p:sldId id="727" r:id="rId22"/>
    <p:sldId id="484" r:id="rId23"/>
    <p:sldId id="728" r:id="rId24"/>
    <p:sldId id="729" r:id="rId25"/>
    <p:sldId id="485" r:id="rId26"/>
    <p:sldId id="731" r:id="rId27"/>
    <p:sldId id="719" r:id="rId28"/>
    <p:sldId id="720" r:id="rId29"/>
    <p:sldId id="721" r:id="rId30"/>
    <p:sldId id="722" r:id="rId31"/>
    <p:sldId id="759" r:id="rId32"/>
    <p:sldId id="739" r:id="rId33"/>
    <p:sldId id="740" r:id="rId34"/>
    <p:sldId id="487" r:id="rId35"/>
    <p:sldId id="502" r:id="rId36"/>
    <p:sldId id="510" r:id="rId37"/>
    <p:sldId id="488" r:id="rId38"/>
    <p:sldId id="511" r:id="rId39"/>
    <p:sldId id="489" r:id="rId40"/>
    <p:sldId id="743" r:id="rId41"/>
    <p:sldId id="751" r:id="rId42"/>
    <p:sldId id="744" r:id="rId43"/>
    <p:sldId id="745" r:id="rId44"/>
    <p:sldId id="746" r:id="rId45"/>
    <p:sldId id="747" r:id="rId46"/>
    <p:sldId id="748" r:id="rId47"/>
    <p:sldId id="749" r:id="rId48"/>
    <p:sldId id="331" r:id="rId4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942093"/>
    <a:srgbClr val="0096FF"/>
    <a:srgbClr val="AAAAAA"/>
    <a:srgbClr val="FF9300"/>
    <a:srgbClr val="011893"/>
    <a:srgbClr val="008000"/>
    <a:srgbClr val="008F00"/>
    <a:srgbClr val="FF40F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20/03/2023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>
            <a:extLst>
              <a:ext uri="{FF2B5EF4-FFF2-40B4-BE49-F238E27FC236}">
                <a16:creationId xmlns:a16="http://schemas.microsoft.com/office/drawing/2014/main" id="{9F7B9BF1-62BE-506C-50BE-DFC7BF77C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2 Marcador de notas">
            <a:extLst>
              <a:ext uri="{FF2B5EF4-FFF2-40B4-BE49-F238E27FC236}">
                <a16:creationId xmlns:a16="http://schemas.microsoft.com/office/drawing/2014/main" id="{DC740BEC-9284-8127-4329-0B0BF13B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CL" altLang="es-CL">
              <a:latin typeface="Arial" panose="020B0604020202020204" pitchFamily="34" charset="0"/>
            </a:endParaRPr>
          </a:p>
        </p:txBody>
      </p:sp>
      <p:sp>
        <p:nvSpPr>
          <p:cNvPr id="36868" name="3 Marcador de número de diapositiva">
            <a:extLst>
              <a:ext uri="{FF2B5EF4-FFF2-40B4-BE49-F238E27FC236}">
                <a16:creationId xmlns:a16="http://schemas.microsoft.com/office/drawing/2014/main" id="{16694901-4DED-57E8-5B84-20D5E57BC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B887D9-F300-45B0-9710-A8E1AE693E72}" type="slidenum">
              <a:rPr lang="es-ES" altLang="es-CL"/>
              <a:pPr>
                <a:spcBef>
                  <a:spcPct val="0"/>
                </a:spcBef>
              </a:pPr>
              <a:t>36</a:t>
            </a:fld>
            <a:endParaRPr lang="es-ES" alt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20-03-2023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20-03-2023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20-03-2023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Tabla Periódica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127F4-448C-6447-8B03-7268F7D9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2296" r="2212" b="2176"/>
          <a:stretch/>
        </p:blipFill>
        <p:spPr>
          <a:xfrm>
            <a:off x="266218" y="668026"/>
            <a:ext cx="4143737" cy="56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Gases Nobles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E7829B8E-BAC1-B84A-AB48-C924048F5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6" y="933355"/>
            <a:ext cx="8893020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ceden o captan electrones y adquieren la configuración electrónica del gas noble más cercano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(mayor estabilidad).</a:t>
            </a:r>
          </a:p>
        </p:txBody>
      </p:sp>
      <p:pic>
        <p:nvPicPr>
          <p:cNvPr id="14" name="Picture 2" descr="http://e-ducativa.catedu.es/44700165/aula/archivos/repositorio/1000/1162/html/800px-Edelgase_in_Entladungsroehren.jpg">
            <a:extLst>
              <a:ext uri="{FF2B5EF4-FFF2-40B4-BE49-F238E27FC236}">
                <a16:creationId xmlns:a16="http://schemas.microsoft.com/office/drawing/2014/main" id="{FEAAA9DA-9CAD-B645-8CF9-80E6B3C2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5038" y="2110914"/>
            <a:ext cx="6550496" cy="3709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602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B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D9FF92-022B-6847-AD2A-62135378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1744" y="3239127"/>
            <a:ext cx="4680520" cy="333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D703D0B1-E2E9-784A-A306-16BC2FBE1135}"/>
              </a:ext>
            </a:extLst>
          </p:cNvPr>
          <p:cNvSpPr txBox="1">
            <a:spLocks noChangeArrowheads="1"/>
          </p:cNvSpPr>
          <p:nvPr/>
        </p:nvSpPr>
        <p:spPr>
          <a:xfrm>
            <a:off x="980256" y="1115598"/>
            <a:ext cx="71628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Están situados en el centro de la tabla periódica.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D6AC94F-92C9-7C40-B479-DCF9DA63F9FC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730779"/>
            <a:ext cx="71628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Terminan en el subnivel “d” y “f”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52F0747-C03D-E04D-81B1-E12AECCBD2FB}"/>
              </a:ext>
            </a:extLst>
          </p:cNvPr>
          <p:cNvSpPr txBox="1">
            <a:spLocks noChangeArrowheads="1"/>
          </p:cNvSpPr>
          <p:nvPr/>
        </p:nvSpPr>
        <p:spPr>
          <a:xfrm>
            <a:off x="807976" y="2371946"/>
            <a:ext cx="7929624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de transición interna son llamados tierras raras</a:t>
            </a:r>
          </a:p>
        </p:txBody>
      </p:sp>
    </p:spTree>
    <p:extLst>
      <p:ext uri="{BB962C8B-B14F-4D97-AF65-F5344CB8AC3E}">
        <p14:creationId xmlns:p14="http://schemas.microsoft.com/office/powerpoint/2010/main" val="58687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B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5" name="19 Tabla">
            <a:extLst>
              <a:ext uri="{FF2B5EF4-FFF2-40B4-BE49-F238E27FC236}">
                <a16:creationId xmlns:a16="http://schemas.microsoft.com/office/drawing/2014/main" id="{16E61042-17A8-534D-9EFC-58479943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25951"/>
              </p:ext>
            </p:extLst>
          </p:nvPr>
        </p:nvGraphicFramePr>
        <p:xfrm>
          <a:off x="964053" y="905310"/>
          <a:ext cx="8159825" cy="5392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2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 actual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Terminación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Terminación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 valencia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DE TRANSICIÓN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DE TRANSICIÓN INTERNA</a:t>
                      </a:r>
                    </a:p>
                  </a:txBody>
                  <a:tcPr vert="vert2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016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016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016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endParaRPr lang="es-C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endParaRPr lang="es-C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6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205278" y="1291012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Lustre brillante, diversos colores pero en general la mayoría con tonalidad plateada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3139834"/>
            <a:ext cx="4191000" cy="72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general son moldeables y dúctiles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Buenos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metálicos sólidos iónicos (básicos)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cationes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7" name="27 Grupo">
            <a:extLst>
              <a:ext uri="{FF2B5EF4-FFF2-40B4-BE49-F238E27FC236}">
                <a16:creationId xmlns:a16="http://schemas.microsoft.com/office/drawing/2014/main" id="{BCE2F5EE-F09D-234A-9BBB-26BF580F154B}"/>
              </a:ext>
            </a:extLst>
          </p:cNvPr>
          <p:cNvGrpSpPr/>
          <p:nvPr/>
        </p:nvGrpSpPr>
        <p:grpSpPr>
          <a:xfrm>
            <a:off x="539440" y="4829513"/>
            <a:ext cx="8892480" cy="1186145"/>
            <a:chOff x="152400" y="5290855"/>
            <a:chExt cx="8892480" cy="1186145"/>
          </a:xfrm>
        </p:grpSpPr>
        <p:pic>
          <p:nvPicPr>
            <p:cNvPr id="19" name="Picture 2" descr="http://upload.wikimedia.org/wikipedia/commons/thumb/9/92/Gallium_crystals.jpg/220px-Gallium_crystals.jpg">
              <a:extLst>
                <a:ext uri="{FF2B5EF4-FFF2-40B4-BE49-F238E27FC236}">
                  <a16:creationId xmlns:a16="http://schemas.microsoft.com/office/drawing/2014/main" id="{C2A7675D-92D5-FD49-9B80-6970EAA73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290855"/>
              <a:ext cx="1650287" cy="1186145"/>
            </a:xfrm>
            <a:prstGeom prst="rect">
              <a:avLst/>
            </a:prstGeom>
            <a:noFill/>
          </p:spPr>
        </p:pic>
        <p:pic>
          <p:nvPicPr>
            <p:cNvPr id="20" name="Picture 4" descr="http://upload.wikimedia.org/wikipedia/commons/thumb/5/5b/GoldNuggetUSGOV.jpg/220px-GoldNuggetUSGOV.jpg">
              <a:extLst>
                <a:ext uri="{FF2B5EF4-FFF2-40B4-BE49-F238E27FC236}">
                  <a16:creationId xmlns:a16="http://schemas.microsoft.com/office/drawing/2014/main" id="{359CBA79-E2BA-1B43-917F-28AB79CE0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525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1" name="Picture 6" descr="http://t3.gstatic.com/images?q=tbn:ANd9GcRs08HstbvuBfAS9GnCGeozA6oGK78f_FMUbWNB1Q96fKujexlRIA">
              <a:extLst>
                <a:ext uri="{FF2B5EF4-FFF2-40B4-BE49-F238E27FC236}">
                  <a16:creationId xmlns:a16="http://schemas.microsoft.com/office/drawing/2014/main" id="{20441995-9184-184A-8152-9BA4BC4FB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5160" y="5293948"/>
              <a:ext cx="1703482" cy="1165540"/>
            </a:xfrm>
            <a:prstGeom prst="rect">
              <a:avLst/>
            </a:prstGeom>
            <a:noFill/>
          </p:spPr>
        </p:pic>
        <p:pic>
          <p:nvPicPr>
            <p:cNvPr id="22" name="Picture 8" descr="http://upload.wikimedia.org/wikipedia/commons/5/5e/Assorted_United_States_coins.jpg">
              <a:extLst>
                <a:ext uri="{FF2B5EF4-FFF2-40B4-BE49-F238E27FC236}">
                  <a16:creationId xmlns:a16="http://schemas.microsoft.com/office/drawing/2014/main" id="{1BF32B83-0DA4-B849-9572-7FB6C4498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29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3" name="Picture 10" descr="http://t0.gstatic.com/images?q=tbn:ANd9GcSaltTVnFuJPclqfCKe_yebkzbEgTDm1c9AYApY3l3l6Qlxu0XR">
              <a:extLst>
                <a:ext uri="{FF2B5EF4-FFF2-40B4-BE49-F238E27FC236}">
                  <a16:creationId xmlns:a16="http://schemas.microsoft.com/office/drawing/2014/main" id="{3786153C-9535-E349-BF33-1FDBAA344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69129" y="5290856"/>
              <a:ext cx="1675751" cy="118614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0475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NO 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Sin lustre, diversos colores y apariencia opaca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Sólidos quebradizos, algunos muy duros otros muy blandos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Malos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no metálicos sólidos covalentes (ácidos)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aniones (oxianiones)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4" name="Picture 2" descr="Resultado de imagen para no metales ejemplos">
            <a:extLst>
              <a:ext uri="{FF2B5EF4-FFF2-40B4-BE49-F238E27FC236}">
                <a16:creationId xmlns:a16="http://schemas.microsoft.com/office/drawing/2014/main" id="{8A190C5B-8512-D04A-959B-90EB3ABF4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t="17546" r="9296"/>
          <a:stretch/>
        </p:blipFill>
        <p:spPr bwMode="auto">
          <a:xfrm>
            <a:off x="874673" y="4903679"/>
            <a:ext cx="8815001" cy="1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2B6346F-3D91-1C4A-930C-DB8259629A33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5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METALOIDES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intermedias entre metales y no metales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Conductividad intermedia de electricidad y calor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Semi-conductores 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5" name="29 Grupo">
            <a:extLst>
              <a:ext uri="{FF2B5EF4-FFF2-40B4-BE49-F238E27FC236}">
                <a16:creationId xmlns:a16="http://schemas.microsoft.com/office/drawing/2014/main" id="{9EAFB917-622B-DD4C-9C96-32B65C80BC29}"/>
              </a:ext>
            </a:extLst>
          </p:cNvPr>
          <p:cNvGrpSpPr/>
          <p:nvPr/>
        </p:nvGrpSpPr>
        <p:grpSpPr>
          <a:xfrm>
            <a:off x="1157424" y="4233141"/>
            <a:ext cx="8712968" cy="2409056"/>
            <a:chOff x="179512" y="4005064"/>
            <a:chExt cx="8712968" cy="2409056"/>
          </a:xfrm>
        </p:grpSpPr>
        <p:pic>
          <p:nvPicPr>
            <p:cNvPr id="17" name="Picture 2" descr="http://upload.wikimedia.org/wikipedia/commons/thumb/2/23/Monokristalines_Silizium_f%C3%BCr_die_Waferherstellung.jpg/160px-Monokristalines_Silizium_f%C3%BCr_die_Waferherstellung.jpg">
              <a:extLst>
                <a:ext uri="{FF2B5EF4-FFF2-40B4-BE49-F238E27FC236}">
                  <a16:creationId xmlns:a16="http://schemas.microsoft.com/office/drawing/2014/main" id="{D2D757C6-BB15-6047-B3C1-06AB435A8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43492"/>
            <a:stretch>
              <a:fillRect/>
            </a:stretch>
          </p:blipFill>
          <p:spPr bwMode="auto">
            <a:xfrm>
              <a:off x="179512" y="4005064"/>
              <a:ext cx="2088232" cy="1872208"/>
            </a:xfrm>
            <a:prstGeom prst="rect">
              <a:avLst/>
            </a:prstGeom>
            <a:noFill/>
          </p:spPr>
        </p:pic>
        <p:sp>
          <p:nvSpPr>
            <p:cNvPr id="19" name="31 Rectángulo">
              <a:extLst>
                <a:ext uri="{FF2B5EF4-FFF2-40B4-BE49-F238E27FC236}">
                  <a16:creationId xmlns:a16="http://schemas.microsoft.com/office/drawing/2014/main" id="{14DABCC8-1033-B34C-BD94-4C426DEF0368}"/>
                </a:ext>
              </a:extLst>
            </p:cNvPr>
            <p:cNvSpPr/>
            <p:nvPr/>
          </p:nvSpPr>
          <p:spPr>
            <a:xfrm>
              <a:off x="611560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Silicio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" name="Picture 4" descr="http://upload.wikimedia.org/wikipedia/commons/thumb/2/2e/Boron_mNACTEC.jpg/250px-Boron_mNACTEC.jpg">
              <a:extLst>
                <a:ext uri="{FF2B5EF4-FFF2-40B4-BE49-F238E27FC236}">
                  <a16:creationId xmlns:a16="http://schemas.microsoft.com/office/drawing/2014/main" id="{77D73034-EFE5-4E48-A384-9466078D4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3063" y="4005064"/>
              <a:ext cx="2219417" cy="1872208"/>
            </a:xfrm>
            <a:prstGeom prst="rect">
              <a:avLst/>
            </a:prstGeom>
            <a:noFill/>
          </p:spPr>
        </p:pic>
        <p:sp>
          <p:nvSpPr>
            <p:cNvPr id="21" name="39 Rectángulo">
              <a:extLst>
                <a:ext uri="{FF2B5EF4-FFF2-40B4-BE49-F238E27FC236}">
                  <a16:creationId xmlns:a16="http://schemas.microsoft.com/office/drawing/2014/main" id="{4948940C-170B-3A4D-983E-486CA6871564}"/>
                </a:ext>
              </a:extLst>
            </p:cNvPr>
            <p:cNvSpPr/>
            <p:nvPr/>
          </p:nvSpPr>
          <p:spPr>
            <a:xfrm>
              <a:off x="7177119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Boro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6" descr="http://upload.wikimedia.org/wikipedia/commons/thumb/5/5c/Antimony-4.jpg/250px-Antimony-4.jpg">
              <a:extLst>
                <a:ext uri="{FF2B5EF4-FFF2-40B4-BE49-F238E27FC236}">
                  <a16:creationId xmlns:a16="http://schemas.microsoft.com/office/drawing/2014/main" id="{56828947-41EF-4D48-A795-8723BE34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27176" y="4005064"/>
              <a:ext cx="1828800" cy="1872208"/>
            </a:xfrm>
            <a:prstGeom prst="rect">
              <a:avLst/>
            </a:prstGeom>
            <a:noFill/>
          </p:spPr>
        </p:pic>
        <p:sp>
          <p:nvSpPr>
            <p:cNvPr id="23" name="43 Rectángulo">
              <a:extLst>
                <a:ext uri="{FF2B5EF4-FFF2-40B4-BE49-F238E27FC236}">
                  <a16:creationId xmlns:a16="http://schemas.microsoft.com/office/drawing/2014/main" id="{FAD4C5F4-6C28-6F40-862B-BEA572EC1714}"/>
                </a:ext>
              </a:extLst>
            </p:cNvPr>
            <p:cNvSpPr/>
            <p:nvPr/>
          </p:nvSpPr>
          <p:spPr>
            <a:xfrm>
              <a:off x="2599184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Antimonio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8" descr="Grayish lustrous block with uneven cleaved surface">
              <a:extLst>
                <a:ext uri="{FF2B5EF4-FFF2-40B4-BE49-F238E27FC236}">
                  <a16:creationId xmlns:a16="http://schemas.microsoft.com/office/drawing/2014/main" id="{3499AF96-1707-2C46-9C63-26173181B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67808" y="4005064"/>
              <a:ext cx="1905000" cy="1872208"/>
            </a:xfrm>
            <a:prstGeom prst="rect">
              <a:avLst/>
            </a:prstGeom>
            <a:noFill/>
          </p:spPr>
        </p:pic>
        <p:sp>
          <p:nvSpPr>
            <p:cNvPr id="26" name="45 Rectángulo">
              <a:extLst>
                <a:ext uri="{FF2B5EF4-FFF2-40B4-BE49-F238E27FC236}">
                  <a16:creationId xmlns:a16="http://schemas.microsoft.com/office/drawing/2014/main" id="{9C5073FA-83F7-DC4E-866B-A8DAA394DC3D}"/>
                </a:ext>
              </a:extLst>
            </p:cNvPr>
            <p:cNvSpPr/>
            <p:nvPr/>
          </p:nvSpPr>
          <p:spPr>
            <a:xfrm>
              <a:off x="4728592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Germanio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object 5">
            <a:extLst>
              <a:ext uri="{FF2B5EF4-FFF2-40B4-BE49-F238E27FC236}">
                <a16:creationId xmlns:a16="http://schemas.microsoft.com/office/drawing/2014/main" id="{F9ED1269-1B8C-3140-8B90-A62C828DE5D8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8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D4861EC-DB72-8342-A732-E7C0DF24B952}"/>
              </a:ext>
            </a:extLst>
          </p:cNvPr>
          <p:cNvSpPr txBox="1"/>
          <p:nvPr/>
        </p:nvSpPr>
        <p:spPr>
          <a:xfrm>
            <a:off x="313184" y="327650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Periódicas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AE9230-FFCB-9F47-B2A0-C45829C3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1" y="1287390"/>
            <a:ext cx="5249077" cy="1669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propiedades que presentan los elementos químicos y que se repiten secuencialmente en la tabla periódica.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50 Rectángulo">
            <a:extLst>
              <a:ext uri="{FF2B5EF4-FFF2-40B4-BE49-F238E27FC236}">
                <a16:creationId xmlns:a16="http://schemas.microsoft.com/office/drawing/2014/main" id="{6181D990-F3F2-474E-8A54-060B8B3DE5AD}"/>
              </a:ext>
            </a:extLst>
          </p:cNvPr>
          <p:cNvSpPr/>
          <p:nvPr/>
        </p:nvSpPr>
        <p:spPr>
          <a:xfrm>
            <a:off x="504020" y="3433480"/>
            <a:ext cx="5249077" cy="1900520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la ubicación de un elemento en la tabla, podemos deducir qu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valores presentan dichas propiedades así como su comportamiento químico.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563A436-911E-1341-98A9-F7AB2F9E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2438400"/>
            <a:ext cx="3656980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9BBB4FE-653F-3A4F-8A5A-C8B242E1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037200"/>
            <a:ext cx="3656980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19298D-DF39-F644-9640-F032A813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641864"/>
            <a:ext cx="3656980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Potencial de ionización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8E40DB3-934D-DA4A-ACCD-F77271BA9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253984"/>
            <a:ext cx="3656980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Electroafinidad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023B7E5-2FFC-9C4E-96C0-2B8699A7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866000"/>
            <a:ext cx="365698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Electronegatividad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794055-E544-4848-A74A-F912B655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2438400"/>
            <a:ext cx="548547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FEF88DC-CC7D-864D-8319-94BF54C6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031222"/>
            <a:ext cx="548547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EA4848D-FCDE-094E-AC72-EAF5E995C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641864"/>
            <a:ext cx="548547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C1BA2A5-E144-6A44-B144-8AA97222E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248006"/>
            <a:ext cx="548547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AA88B86-1B1E-FD40-815B-8CB3759F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866000"/>
            <a:ext cx="548547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8A87A5F-DDB7-264F-81E8-D412C37F2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1894200"/>
            <a:ext cx="3656980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52CE4DD-A152-BE48-B6DF-FCDB2076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1888222"/>
            <a:ext cx="548547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28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DA63345-13E5-A93A-364A-34B4101D2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42926"/>
            <a:ext cx="83693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1800" b="1" dirty="0"/>
              <a:t>Características de los elementos </a:t>
            </a:r>
            <a:r>
              <a:rPr lang="es-ES" altLang="es-CL" sz="1800" b="1" u="sng" dirty="0"/>
              <a:t>METALICOS</a:t>
            </a:r>
            <a:r>
              <a:rPr lang="es-ES" altLang="es-CL" sz="1800" b="1" dirty="0"/>
              <a:t>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Conducen con facilidad el calor y la electricidad.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Presentan brillo metálico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Generalmente pueden ser laminados o estirados formando alambres, propiedades que se conocen como MALEABILIDAD y DUCTILIDAD.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Por lo regular a temperatura ambiente son sólidos excepto Hg</a:t>
            </a:r>
            <a:endParaRPr lang="en-US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Ceden electrones al combinarse con NO METALES por lo que adquieren cargas positivas (CATIONES). </a:t>
            </a:r>
            <a:endParaRPr lang="es-CL" altLang="es-CL" sz="1800" dirty="0"/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endParaRPr lang="en-US" altLang="es-CL" sz="1800" dirty="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E3A819A-4ABC-3AF3-2450-9886F8FF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3716339"/>
            <a:ext cx="82724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1800" b="1"/>
              <a:t>Características de los </a:t>
            </a:r>
            <a:r>
              <a:rPr lang="es-ES" altLang="es-CL" sz="1800" b="1" u="sng"/>
              <a:t>NO METALES</a:t>
            </a:r>
            <a:r>
              <a:rPr lang="es-ES" altLang="es-CL" sz="1800" b="1"/>
              <a:t>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Malos conductores del calor y la electricidad. </a:t>
            </a:r>
            <a:endParaRPr lang="es-CL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No son maleables ni dúctiles. </a:t>
            </a:r>
            <a:endParaRPr lang="es-CL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Reciben electrones al combinarse con los METALES adquiriendo cargas NEGATIVAS (ANIONES). </a:t>
            </a:r>
            <a:endParaRPr lang="en-US" altLang="es-CL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>
            <a:extLst>
              <a:ext uri="{FF2B5EF4-FFF2-40B4-BE49-F238E27FC236}">
                <a16:creationId xmlns:a16="http://schemas.microsoft.com/office/drawing/2014/main" id="{EA65E8E8-19BF-479B-604F-D2D64B6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11610" r="6982" b="13585"/>
          <a:stretch>
            <a:fillRect/>
          </a:stretch>
        </p:blipFill>
        <p:spPr bwMode="auto">
          <a:xfrm>
            <a:off x="2208213" y="620713"/>
            <a:ext cx="8064500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C3C816E7-C885-A902-1C8B-12F41D9F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765175"/>
            <a:ext cx="7777163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dirty="0">
                <a:latin typeface="Comic Sans MS" panose="030F0702030302020204" pitchFamily="66" charset="0"/>
              </a:rPr>
              <a:t>Propiedades Periódicas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 dirty="0">
                <a:latin typeface="Comic Sans MS" panose="030F0702030302020204" pitchFamily="66" charset="0"/>
              </a:rPr>
              <a:t>• Relaciones de Tamaño</a:t>
            </a:r>
            <a:r>
              <a:rPr lang="es-ES" altLang="es-CL" sz="1800" u="sng" dirty="0"/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Radio atómico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Radió iónico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 dirty="0">
                <a:latin typeface="Comic Sans MS" panose="030F0702030302020204" pitchFamily="66" charset="0"/>
              </a:rPr>
              <a:t>  Relaciones de Energía: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Potencial de ionización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Electronegatividad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Electroafinidad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433725" y="12223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Tabla Periodica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195298" y="1992977"/>
            <a:ext cx="9300030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1453"/>
              </a:spcBef>
            </a:pPr>
            <a:r>
              <a:rPr lang="es-CL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Enunció: </a:t>
            </a:r>
            <a:r>
              <a:rPr lang="es-C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“Las propiedades físicas y químicas de los elementos son funciones periódicas de los números atómicos”. </a:t>
            </a:r>
          </a:p>
        </p:txBody>
      </p:sp>
      <p:pic>
        <p:nvPicPr>
          <p:cNvPr id="35" name="Picture 4" descr="Tabla Periódica">
            <a:extLst>
              <a:ext uri="{FF2B5EF4-FFF2-40B4-BE49-F238E27FC236}">
                <a16:creationId xmlns:a16="http://schemas.microsoft.com/office/drawing/2014/main" id="{D2E105E9-E372-B349-B40B-736DCFCF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342"/>
          <a:stretch>
            <a:fillRect/>
          </a:stretch>
        </p:blipFill>
        <p:spPr bwMode="auto">
          <a:xfrm>
            <a:off x="2348507" y="2977895"/>
            <a:ext cx="5407216" cy="3617640"/>
          </a:xfrm>
          <a:prstGeom prst="rect">
            <a:avLst/>
          </a:prstGeom>
          <a:noFill/>
        </p:spPr>
      </p:pic>
      <p:sp>
        <p:nvSpPr>
          <p:cNvPr id="37" name="19 Rectángulo">
            <a:extLst>
              <a:ext uri="{FF2B5EF4-FFF2-40B4-BE49-F238E27FC236}">
                <a16:creationId xmlns:a16="http://schemas.microsoft.com/office/drawing/2014/main" id="{E31A8F79-CF3E-0746-A13B-5E764F2A6084}"/>
              </a:ext>
            </a:extLst>
          </p:cNvPr>
          <p:cNvSpPr/>
          <p:nvPr/>
        </p:nvSpPr>
        <p:spPr>
          <a:xfrm>
            <a:off x="351970" y="993265"/>
            <a:ext cx="4572000" cy="5155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1913 Ley </a:t>
            </a: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periódica</a:t>
            </a: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CL" sz="2000" b="1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Moseley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20 Rectángulo">
            <a:extLst>
              <a:ext uri="{FF2B5EF4-FFF2-40B4-BE49-F238E27FC236}">
                <a16:creationId xmlns:a16="http://schemas.microsoft.com/office/drawing/2014/main" id="{9A6DA23A-1C29-2544-87BA-C2F58CA15741}"/>
              </a:ext>
            </a:extLst>
          </p:cNvPr>
          <p:cNvSpPr/>
          <p:nvPr/>
        </p:nvSpPr>
        <p:spPr>
          <a:xfrm>
            <a:off x="5340501" y="1083435"/>
            <a:ext cx="405685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 por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56417C4-E2CF-6645-9273-F32D4D8B7BA2}"/>
              </a:ext>
            </a:extLst>
          </p:cNvPr>
          <p:cNvSpPr txBox="1">
            <a:spLocks noChangeArrowheads="1"/>
          </p:cNvSpPr>
          <p:nvPr/>
        </p:nvSpPr>
        <p:spPr>
          <a:xfrm>
            <a:off x="2098452" y="208547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pic>
        <p:nvPicPr>
          <p:cNvPr id="6" name="Picture 2" descr="http://www.eis.uva.es/~qgintro/sisper/imagenes/radio2.jpg">
            <a:extLst>
              <a:ext uri="{FF2B5EF4-FFF2-40B4-BE49-F238E27FC236}">
                <a16:creationId xmlns:a16="http://schemas.microsoft.com/office/drawing/2014/main" id="{86E9C204-9FA4-8847-8048-743B53E30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106" t="11791" r="6919" b="12947"/>
          <a:stretch/>
        </p:blipFill>
        <p:spPr bwMode="auto">
          <a:xfrm>
            <a:off x="420271" y="2817530"/>
            <a:ext cx="4572000" cy="3358552"/>
          </a:xfrm>
          <a:prstGeom prst="rect">
            <a:avLst/>
          </a:prstGeom>
          <a:noFill/>
        </p:spPr>
      </p:pic>
      <p:sp>
        <p:nvSpPr>
          <p:cNvPr id="7" name="28 Rectángulo">
            <a:extLst>
              <a:ext uri="{FF2B5EF4-FFF2-40B4-BE49-F238E27FC236}">
                <a16:creationId xmlns:a16="http://schemas.microsoft.com/office/drawing/2014/main" id="{533D9162-0637-6D4D-B096-1D0EEE44817F}"/>
              </a:ext>
            </a:extLst>
          </p:cNvPr>
          <p:cNvSpPr/>
          <p:nvPr/>
        </p:nvSpPr>
        <p:spPr>
          <a:xfrm>
            <a:off x="5226111" y="2596286"/>
            <a:ext cx="6405918" cy="19005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tamaño de un átomo no es invariable sino que depende del entorno inmediato en el que se encuentre, de su interacción con los átomos vecinos.</a:t>
            </a:r>
          </a:p>
        </p:txBody>
      </p:sp>
      <p:sp>
        <p:nvSpPr>
          <p:cNvPr id="8" name="29 Rectángulo">
            <a:extLst>
              <a:ext uri="{FF2B5EF4-FFF2-40B4-BE49-F238E27FC236}">
                <a16:creationId xmlns:a16="http://schemas.microsoft.com/office/drawing/2014/main" id="{487631ED-1AE2-224A-AA61-AA4A19DE2FB3}"/>
              </a:ext>
            </a:extLst>
          </p:cNvPr>
          <p:cNvSpPr/>
          <p:nvPr/>
        </p:nvSpPr>
        <p:spPr>
          <a:xfrm>
            <a:off x="251520" y="986645"/>
            <a:ext cx="9121080" cy="977191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de un elemento es la mitad de la distancia entre los centros de dos átomos vecinos.</a:t>
            </a:r>
          </a:p>
        </p:txBody>
      </p:sp>
      <p:sp>
        <p:nvSpPr>
          <p:cNvPr id="9" name="31 Rectángulo">
            <a:extLst>
              <a:ext uri="{FF2B5EF4-FFF2-40B4-BE49-F238E27FC236}">
                <a16:creationId xmlns:a16="http://schemas.microsoft.com/office/drawing/2014/main" id="{12F1487C-2A12-AA4A-BEEA-6FAEEB115AA9}"/>
              </a:ext>
            </a:extLst>
          </p:cNvPr>
          <p:cNvSpPr/>
          <p:nvPr/>
        </p:nvSpPr>
        <p:spPr>
          <a:xfrm>
            <a:off x="5226111" y="5386232"/>
            <a:ext cx="601511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unidad de medida es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angstroms (A) 10</a:t>
            </a:r>
            <a:r>
              <a:rPr lang="pt-BR" sz="2000" b="1" baseline="30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-10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2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Sin título-4">
            <a:extLst>
              <a:ext uri="{FF2B5EF4-FFF2-40B4-BE49-F238E27FC236}">
                <a16:creationId xmlns:a16="http://schemas.microsoft.com/office/drawing/2014/main" id="{255012C4-98FE-904D-AFD6-2821DCA3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19435" r="4323" b="8009"/>
          <a:stretch>
            <a:fillRect/>
          </a:stretch>
        </p:blipFill>
        <p:spPr>
          <a:xfrm>
            <a:off x="202378" y="297297"/>
            <a:ext cx="4617057" cy="3108603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BC46037-B810-DB4F-AA4C-9A74FAE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8976" y="4151057"/>
            <a:ext cx="6836437" cy="255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25 Rectángulo">
            <a:extLst>
              <a:ext uri="{FF2B5EF4-FFF2-40B4-BE49-F238E27FC236}">
                <a16:creationId xmlns:a16="http://schemas.microsoft.com/office/drawing/2014/main" id="{6C25E398-83F7-874E-B54C-1910A2DE52ED}"/>
              </a:ext>
            </a:extLst>
          </p:cNvPr>
          <p:cNvSpPr/>
          <p:nvPr/>
        </p:nvSpPr>
        <p:spPr>
          <a:xfrm>
            <a:off x="154832" y="4656543"/>
            <a:ext cx="2160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 hacia abajo en un grupo y disminuyen a lo largo de un periodo.</a:t>
            </a:r>
          </a:p>
        </p:txBody>
      </p:sp>
      <p:pic>
        <p:nvPicPr>
          <p:cNvPr id="9" name="Picture 5" descr="C:\Users\cristian\Pictures\AtomicRadius.st.log.gif">
            <a:extLst>
              <a:ext uri="{FF2B5EF4-FFF2-40B4-BE49-F238E27FC236}">
                <a16:creationId xmlns:a16="http://schemas.microsoft.com/office/drawing/2014/main" id="{ECE0C65C-752B-0B40-83AD-089D18F6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5486" y="464588"/>
            <a:ext cx="3901192" cy="2654979"/>
          </a:xfrm>
          <a:prstGeom prst="rect">
            <a:avLst/>
          </a:prstGeom>
          <a:noFill/>
        </p:spPr>
      </p:pic>
      <p:sp>
        <p:nvSpPr>
          <p:cNvPr id="10" name="31 CuadroTexto">
            <a:extLst>
              <a:ext uri="{FF2B5EF4-FFF2-40B4-BE49-F238E27FC236}">
                <a16:creationId xmlns:a16="http://schemas.microsoft.com/office/drawing/2014/main" id="{4123F35B-5AC9-6D49-B3F4-3F221D92941A}"/>
              </a:ext>
            </a:extLst>
          </p:cNvPr>
          <p:cNvSpPr txBox="1"/>
          <p:nvPr/>
        </p:nvSpPr>
        <p:spPr>
          <a:xfrm>
            <a:off x="5009042" y="4521548"/>
            <a:ext cx="1451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</a:t>
            </a:r>
          </a:p>
        </p:txBody>
      </p:sp>
      <p:sp>
        <p:nvSpPr>
          <p:cNvPr id="14" name="32 CuadroTexto">
            <a:extLst>
              <a:ext uri="{FF2B5EF4-FFF2-40B4-BE49-F238E27FC236}">
                <a16:creationId xmlns:a16="http://schemas.microsoft.com/office/drawing/2014/main" id="{FF0B1183-5111-254D-BF95-5653470C8939}"/>
              </a:ext>
            </a:extLst>
          </p:cNvPr>
          <p:cNvSpPr txBox="1"/>
          <p:nvPr/>
        </p:nvSpPr>
        <p:spPr>
          <a:xfrm rot="5400000">
            <a:off x="9125765" y="535255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</a:t>
            </a:r>
          </a:p>
        </p:txBody>
      </p:sp>
    </p:spTree>
    <p:extLst>
      <p:ext uri="{BB962C8B-B14F-4D97-AF65-F5344CB8AC3E}">
        <p14:creationId xmlns:p14="http://schemas.microsoft.com/office/powerpoint/2010/main" val="403223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5AD364E0-8A20-9DEB-E6C3-620F560D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785814"/>
            <a:ext cx="5211763" cy="55959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BE7F8EEB-82F2-6FB7-96AE-D8C8B5174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185739"/>
            <a:ext cx="2808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CL">
                <a:latin typeface="Times New Roman" panose="02020603050405020304" pitchFamily="18" charset="0"/>
              </a:rPr>
              <a:t>Radio Atómico</a:t>
            </a:r>
            <a:endParaRPr lang="en-US" altLang="es-C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74A3278-289A-D14B-BF2C-4E54958B3B22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74638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7B0C8-B2E4-FE4D-80CF-100B389148A7}"/>
              </a:ext>
            </a:extLst>
          </p:cNvPr>
          <p:cNvSpPr txBox="1">
            <a:spLocks noChangeArrowheads="1"/>
          </p:cNvSpPr>
          <p:nvPr/>
        </p:nvSpPr>
        <p:spPr>
          <a:xfrm>
            <a:off x="6355921" y="4489588"/>
            <a:ext cx="5400848" cy="211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mayores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 por la disminución de la  carga nuclear efectiva (mayor apantallamiento o repulsión electrónica).</a:t>
            </a:r>
          </a:p>
        </p:txBody>
      </p:sp>
      <p:pic>
        <p:nvPicPr>
          <p:cNvPr id="7" name="Picture 2" descr="mso5F861">
            <a:extLst>
              <a:ext uri="{FF2B5EF4-FFF2-40B4-BE49-F238E27FC236}">
                <a16:creationId xmlns:a16="http://schemas.microsoft.com/office/drawing/2014/main" id="{69FF8567-FC03-E443-9138-FFDDB17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8606" r="70029" b="62418"/>
          <a:stretch>
            <a:fillRect/>
          </a:stretch>
        </p:blipFill>
        <p:spPr bwMode="auto">
          <a:xfrm>
            <a:off x="1147676" y="2537525"/>
            <a:ext cx="3698875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mso5F861">
            <a:extLst>
              <a:ext uri="{FF2B5EF4-FFF2-40B4-BE49-F238E27FC236}">
                <a16:creationId xmlns:a16="http://schemas.microsoft.com/office/drawing/2014/main" id="{31068EE7-5E94-B94F-882E-44EFEF38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8542" r="70029" b="52754"/>
          <a:stretch>
            <a:fillRect/>
          </a:stretch>
        </p:blipFill>
        <p:spPr bwMode="auto">
          <a:xfrm>
            <a:off x="6994584" y="2396847"/>
            <a:ext cx="3814828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Rectángulo">
            <a:extLst>
              <a:ext uri="{FF2B5EF4-FFF2-40B4-BE49-F238E27FC236}">
                <a16:creationId xmlns:a16="http://schemas.microsoft.com/office/drawing/2014/main" id="{49560054-4BEE-704E-8CFD-BBC15C0B1EB0}"/>
              </a:ext>
            </a:extLst>
          </p:cNvPr>
          <p:cNvSpPr/>
          <p:nvPr/>
        </p:nvSpPr>
        <p:spPr>
          <a:xfrm>
            <a:off x="307973" y="1237549"/>
            <a:ext cx="1144879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el radio que tiene un átomo que ha perdido o ganado electrones, adquiriendo la estructura electrónica del gas noble más cercano.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BFAEC6A-BCC6-244F-A314-CFAED7A58683}"/>
              </a:ext>
            </a:extLst>
          </p:cNvPr>
          <p:cNvSpPr txBox="1">
            <a:spLocks noChangeArrowheads="1"/>
          </p:cNvSpPr>
          <p:nvPr/>
        </p:nvSpPr>
        <p:spPr>
          <a:xfrm>
            <a:off x="296689" y="4592945"/>
            <a:ext cx="5400848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menores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 por la mayor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 (menor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apantallamiento o repulsión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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2329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18 Rectángulo">
            <a:extLst>
              <a:ext uri="{FF2B5EF4-FFF2-40B4-BE49-F238E27FC236}">
                <a16:creationId xmlns:a16="http://schemas.microsoft.com/office/drawing/2014/main" id="{ECFEB2A1-F9AD-834B-9CC3-5E112B2B962B}"/>
              </a:ext>
            </a:extLst>
          </p:cNvPr>
          <p:cNvSpPr/>
          <p:nvPr/>
        </p:nvSpPr>
        <p:spPr>
          <a:xfrm>
            <a:off x="267982" y="523593"/>
            <a:ext cx="9028418" cy="97719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mitad de la distancia entre los centros de dos átomos vecinos (anión y catión).</a:t>
            </a:r>
          </a:p>
        </p:txBody>
      </p:sp>
      <p:sp>
        <p:nvSpPr>
          <p:cNvPr id="7" name="19 Rectángulo">
            <a:extLst>
              <a:ext uri="{FF2B5EF4-FFF2-40B4-BE49-F238E27FC236}">
                <a16:creationId xmlns:a16="http://schemas.microsoft.com/office/drawing/2014/main" id="{39DB9B0E-9DCA-924E-A7BB-8703E64F1327}"/>
              </a:ext>
            </a:extLst>
          </p:cNvPr>
          <p:cNvSpPr/>
          <p:nvPr/>
        </p:nvSpPr>
        <p:spPr>
          <a:xfrm>
            <a:off x="5292469" y="1843092"/>
            <a:ext cx="6464300" cy="236218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 El tamaño de un ion depende de: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carga nuclear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 de electrones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en los que residen los electrones de la capa exterior</a:t>
            </a:r>
          </a:p>
        </p:txBody>
      </p:sp>
      <p:pic>
        <p:nvPicPr>
          <p:cNvPr id="8" name="Picture 4" descr="Radio metálico, radio covalente y radio iónico.">
            <a:extLst>
              <a:ext uri="{FF2B5EF4-FFF2-40B4-BE49-F238E27FC236}">
                <a16:creationId xmlns:a16="http://schemas.microsoft.com/office/drawing/2014/main" id="{8907DFB0-3DD1-E145-9BEC-40C5A636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7768" b="14248"/>
          <a:stretch>
            <a:fillRect/>
          </a:stretch>
        </p:blipFill>
        <p:spPr bwMode="auto">
          <a:xfrm>
            <a:off x="267982" y="1934022"/>
            <a:ext cx="4666828" cy="375938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24 Rectángulo">
            <a:extLst>
              <a:ext uri="{FF2B5EF4-FFF2-40B4-BE49-F238E27FC236}">
                <a16:creationId xmlns:a16="http://schemas.microsoft.com/office/drawing/2014/main" id="{E8AF49E1-7633-EA4C-897B-757630F1113E}"/>
              </a:ext>
            </a:extLst>
          </p:cNvPr>
          <p:cNvSpPr/>
          <p:nvPr/>
        </p:nvSpPr>
        <p:spPr>
          <a:xfrm>
            <a:off x="5292469" y="4678120"/>
            <a:ext cx="6464300" cy="97719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cationes son menores que los respectivos átomos neutros y los aniones son mayores</a:t>
            </a:r>
          </a:p>
        </p:txBody>
      </p:sp>
    </p:spTree>
    <p:extLst>
      <p:ext uri="{BB962C8B-B14F-4D97-AF65-F5344CB8AC3E}">
        <p14:creationId xmlns:p14="http://schemas.microsoft.com/office/powerpoint/2010/main" val="38117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C294C8E-0185-A638-4BCA-75F8C71E2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476251"/>
            <a:ext cx="68405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>
                <a:latin typeface="Comic Sans MS" panose="030F0702030302020204" pitchFamily="66" charset="0"/>
              </a:rPr>
              <a:t>RADIO IONICO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_tradnl" altLang="es-CL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Ion: átomo cargado eléctricamente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Catión: átomo cargado eléctricamente +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Anión : átomo cargado eléctricamente –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855568DB-4926-7C9A-BFE6-325CBDE89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3429000"/>
            <a:ext cx="7775575" cy="296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s-ES_tradnl" altLang="es-CL" sz="2000">
                <a:latin typeface="Comic Sans MS" panose="030F0702030302020204" pitchFamily="66" charset="0"/>
              </a:rPr>
              <a:t>Mientras mas + es un cation su radio es menor, dado que la carga del nucleo supera a la carga de los electrones, lo que aumenta la atraccion del nucleo por los e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s-ES_tradnl" altLang="es-CL" sz="2000">
                <a:latin typeface="Comic Sans MS" panose="030F0702030302020204" pitchFamily="66" charset="0"/>
              </a:rPr>
              <a:t>Por el contrario mas – sea un ion su tamaño va hacer mayor con respecto del atomo neutro.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endParaRPr lang="es-ES_tradnl" altLang="es-CL" sz="20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s-ES_tradnl" altLang="es-CL" sz="2000">
                <a:latin typeface="Comic Sans MS" panose="030F0702030302020204" pitchFamily="66" charset="0"/>
              </a:rPr>
              <a:t>r(+)  </a:t>
            </a:r>
            <a:r>
              <a:rPr lang="es-ES_tradnl" altLang="es-CL">
                <a:latin typeface="Comic Sans MS" panose="030F0702030302020204" pitchFamily="66" charset="0"/>
              </a:rPr>
              <a:t> &lt;</a:t>
            </a:r>
            <a:r>
              <a:rPr lang="es-ES_tradnl" altLang="es-CL" sz="2000">
                <a:latin typeface="Comic Sans MS" panose="030F0702030302020204" pitchFamily="66" charset="0"/>
              </a:rPr>
              <a:t>   r(at) </a:t>
            </a:r>
            <a:r>
              <a:rPr lang="es-ES_tradnl" altLang="es-CL">
                <a:latin typeface="Comic Sans MS" panose="030F0702030302020204" pitchFamily="66" charset="0"/>
              </a:rPr>
              <a:t>&lt;</a:t>
            </a:r>
            <a:r>
              <a:rPr lang="es-ES_tradnl" altLang="es-CL" sz="2000">
                <a:latin typeface="Comic Sans MS" panose="030F0702030302020204" pitchFamily="66" charset="0"/>
              </a:rPr>
              <a:t>  r (-)</a:t>
            </a:r>
            <a:endParaRPr lang="es-ES" altLang="es-CL" sz="20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0422C9A-65BA-D848-906D-134112D08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34696"/>
          <a:stretch/>
        </p:blipFill>
        <p:spPr bwMode="auto">
          <a:xfrm>
            <a:off x="525308" y="3661417"/>
            <a:ext cx="9266392" cy="30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2A8A8D25-7398-354C-BD09-CC42DB247AF3}"/>
              </a:ext>
            </a:extLst>
          </p:cNvPr>
          <p:cNvSpPr txBox="1">
            <a:spLocks noChangeArrowheads="1"/>
          </p:cNvSpPr>
          <p:nvPr/>
        </p:nvSpPr>
        <p:spPr>
          <a:xfrm>
            <a:off x="154684" y="662142"/>
            <a:ext cx="9141715" cy="157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Mientras mas POSITIVO es un catión su radio es menor,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 que la carga del núcleo supera a la carga de los electrones, lo que aumenta la atracción del núcleo por los e-.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ABBFE0B-579D-A046-BB9D-1A6FB5170955}"/>
              </a:ext>
            </a:extLst>
          </p:cNvPr>
          <p:cNvSpPr txBox="1">
            <a:spLocks noChangeArrowheads="1"/>
          </p:cNvSpPr>
          <p:nvPr/>
        </p:nvSpPr>
        <p:spPr>
          <a:xfrm>
            <a:off x="154685" y="2419520"/>
            <a:ext cx="9141714" cy="105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el contrario </a:t>
            </a:r>
            <a:r>
              <a:rPr lang="es-ES_tradnl" alt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 NEGATIVO sea un ion su tamaño va hacer mayor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respecto del átomo neutro.</a:t>
            </a:r>
          </a:p>
        </p:txBody>
      </p:sp>
    </p:spTree>
    <p:extLst>
      <p:ext uri="{BB962C8B-B14F-4D97-AF65-F5344CB8AC3E}">
        <p14:creationId xmlns:p14="http://schemas.microsoft.com/office/powerpoint/2010/main" val="25480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094539AC-D437-CD40-8EA1-1059360F779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493521-72DD-E54E-873E-6B599F6BAA4F}"/>
              </a:ext>
            </a:extLst>
          </p:cNvPr>
          <p:cNvSpPr txBox="1">
            <a:spLocks noChangeArrowheads="1"/>
          </p:cNvSpPr>
          <p:nvPr/>
        </p:nvSpPr>
        <p:spPr>
          <a:xfrm>
            <a:off x="339766" y="1239778"/>
            <a:ext cx="8828520" cy="4747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carga real que mantiene unido a un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al núcleo.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Depende de: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Efecto pantalla (apantallamiento)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interiores o repulsión electrónica. </a:t>
            </a:r>
          </a:p>
          <a:p>
            <a:pPr lvl="1" algn="just"/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Ambos efectos son contrapuestos: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mayor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apantallamiento menor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Así consideraremos que: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1 Objeto">
            <a:extLst>
              <a:ext uri="{FF2B5EF4-FFF2-40B4-BE49-F238E27FC236}">
                <a16:creationId xmlns:a16="http://schemas.microsoft.com/office/drawing/2014/main" id="{01F712CF-BFA3-A848-B9CB-AE79E1BBDA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4535" y="5632490"/>
          <a:ext cx="1862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723272" imgH="177646" progId="Equation.DSMT4">
                  <p:embed/>
                </p:oleObj>
              </mc:Choice>
              <mc:Fallback>
                <p:oleObj name="Equation" r:id="rId4" imgW="723272" imgH="177646" progId="Equation.DSMT4">
                  <p:embed/>
                  <p:pic>
                    <p:nvPicPr>
                      <p:cNvPr id="8" name="1 Objeto">
                        <a:extLst>
                          <a:ext uri="{FF2B5EF4-FFF2-40B4-BE49-F238E27FC236}">
                            <a16:creationId xmlns:a16="http://schemas.microsoft.com/office/drawing/2014/main" id="{01F712CF-BFA3-A848-B9CB-AE79E1BBDA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535" y="5632490"/>
                        <a:ext cx="1862138" cy="4667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99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64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A675020D-BEE5-5C4B-89B1-9F2ABD03ADE3}"/>
              </a:ext>
            </a:extLst>
          </p:cNvPr>
          <p:cNvSpPr txBox="1">
            <a:spLocks noChangeArrowheads="1"/>
          </p:cNvSpPr>
          <p:nvPr/>
        </p:nvSpPr>
        <p:spPr>
          <a:xfrm>
            <a:off x="244474" y="549964"/>
            <a:ext cx="9128126" cy="255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Varía poco al aumentar Z en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valencia de un mismo grupo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Aunque hay una mayor carga nuclear también hay un mayor apantallamiento.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Consideraremos que en la práctica cada 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altLang="es-CL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capa interior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capaz de contrarrestar el efecto de un protón.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4">
            <a:extLst>
              <a:ext uri="{FF2B5EF4-FFF2-40B4-BE49-F238E27FC236}">
                <a16:creationId xmlns:a16="http://schemas.microsoft.com/office/drawing/2014/main" id="{DDE09096-A36C-A444-9B2B-498E5730D36A}"/>
              </a:ext>
            </a:extLst>
          </p:cNvPr>
          <p:cNvSpPr/>
          <p:nvPr/>
        </p:nvSpPr>
        <p:spPr>
          <a:xfrm>
            <a:off x="5656563" y="3450235"/>
            <a:ext cx="3237891" cy="2882900"/>
          </a:xfrm>
          <a:prstGeom prst="ellipse">
            <a:avLst/>
          </a:prstGeom>
          <a:blipFill>
            <a:blip r:embed="rId3" cstate="print"/>
            <a:stretch>
              <a:fillRect l="-2820" t="-10791" b="-10225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B9948080-87FE-5C4B-8601-C49C644D2B09}"/>
              </a:ext>
            </a:extLst>
          </p:cNvPr>
          <p:cNvSpPr/>
          <p:nvPr/>
        </p:nvSpPr>
        <p:spPr>
          <a:xfrm>
            <a:off x="1014250" y="3299921"/>
            <a:ext cx="3115827" cy="300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682B8EA6-3203-714A-9460-A12139ECBD95}"/>
              </a:ext>
            </a:extLst>
          </p:cNvPr>
          <p:cNvSpPr txBox="1"/>
          <p:nvPr/>
        </p:nvSpPr>
        <p:spPr>
          <a:xfrm>
            <a:off x="6186108" y="6333135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Apantallamiento</a:t>
            </a:r>
          </a:p>
        </p:txBody>
      </p:sp>
      <p:sp>
        <p:nvSpPr>
          <p:cNvPr id="9" name="20 CuadroTexto">
            <a:extLst>
              <a:ext uri="{FF2B5EF4-FFF2-40B4-BE49-F238E27FC236}">
                <a16:creationId xmlns:a16="http://schemas.microsoft.com/office/drawing/2014/main" id="{245D878F-BAD8-814E-84E9-802284233E1F}"/>
              </a:ext>
            </a:extLst>
          </p:cNvPr>
          <p:cNvSpPr txBox="1"/>
          <p:nvPr/>
        </p:nvSpPr>
        <p:spPr>
          <a:xfrm>
            <a:off x="1294409" y="633313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Z=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314395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8FE0820-57EA-6D44-A763-0EFAE328875C}"/>
              </a:ext>
            </a:extLst>
          </p:cNvPr>
          <p:cNvSpPr txBox="1">
            <a:spLocks noChangeArrowheads="1"/>
          </p:cNvSpPr>
          <p:nvPr/>
        </p:nvSpPr>
        <p:spPr>
          <a:xfrm>
            <a:off x="468311" y="1195438"/>
            <a:ext cx="8502263" cy="160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Crece hacia la derecha en los elementos de un mismo periodo.</a:t>
            </a:r>
          </a:p>
          <a:p>
            <a:pPr marL="0" lvl="1"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Debido al menor efecto pantalla de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de la última capa y al mayor Z. 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2B8B8848-C6E4-4349-9A45-610F1582D7A5}"/>
              </a:ext>
            </a:extLst>
          </p:cNvPr>
          <p:cNvGrpSpPr>
            <a:grpSpLocks/>
          </p:cNvGrpSpPr>
          <p:nvPr/>
        </p:nvGrpSpPr>
        <p:grpSpPr bwMode="auto">
          <a:xfrm>
            <a:off x="849118" y="3284984"/>
            <a:ext cx="7740650" cy="3003550"/>
            <a:chOff x="0" y="2491"/>
            <a:chExt cx="4876" cy="1892"/>
          </a:xfrm>
        </p:grpSpPr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4D379DA2-29B9-6541-8623-0E26E8094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91"/>
              <a:ext cx="4876" cy="1892"/>
              <a:chOff x="0" y="1661"/>
              <a:chExt cx="5760" cy="2235"/>
            </a:xfrm>
          </p:grpSpPr>
          <p:pic>
            <p:nvPicPr>
              <p:cNvPr id="10" name="Picture 6" descr="Tabla%20periódica%20(esquema)">
                <a:extLst>
                  <a:ext uri="{FF2B5EF4-FFF2-40B4-BE49-F238E27FC236}">
                    <a16:creationId xmlns:a16="http://schemas.microsoft.com/office/drawing/2014/main" id="{051CB2FD-DE47-FC48-8EF4-3B42D76F4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661"/>
                <a:ext cx="5760" cy="2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AutoShape 8">
                <a:extLst>
                  <a:ext uri="{FF2B5EF4-FFF2-40B4-BE49-F238E27FC236}">
                    <a16:creationId xmlns:a16="http://schemas.microsoft.com/office/drawing/2014/main" id="{0D7D859C-2BE4-4E48-A2F3-D5FBEB17E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" y="2941"/>
                <a:ext cx="3836" cy="368"/>
              </a:xfrm>
              <a:prstGeom prst="rightArrow">
                <a:avLst>
                  <a:gd name="adj1" fmla="val 50000"/>
                  <a:gd name="adj2" fmla="val 162607"/>
                </a:avLst>
              </a:prstGeom>
              <a:solidFill>
                <a:srgbClr val="FF2F92"/>
              </a:solidFill>
              <a:ln w="9525">
                <a:solidFill>
                  <a:srgbClr val="FF2F9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L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13" name="Text Box 9">
                <a:extLst>
                  <a:ext uri="{FF2B5EF4-FFF2-40B4-BE49-F238E27FC236}">
                    <a16:creationId xmlns:a16="http://schemas.microsoft.com/office/drawing/2014/main" id="{0D1B2D59-0ADB-B348-9276-60069FB847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8" y="3309"/>
                <a:ext cx="148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/>
                <a:r>
                  <a:rPr lang="es-ES" altLang="zh-CN" sz="2800" b="1" dirty="0">
                    <a:solidFill>
                      <a:srgbClr val="FF2F92"/>
                    </a:solidFill>
                    <a:effectLst/>
                    <a:latin typeface="Lucida Sans Unicode" panose="020B0602030504020204" pitchFamily="34" charset="0"/>
                    <a:ea typeface="SimSun" pitchFamily="2" charset="-122"/>
                    <a:cs typeface="Lucida Sans Unicode" panose="020B0602030504020204" pitchFamily="34" charset="0"/>
                  </a:rPr>
                  <a:t>aumenta</a:t>
                </a:r>
                <a:endParaRPr lang="es-ES" altLang="es-CL" sz="28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59D32576-C239-9A40-AFC5-00A81A890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523"/>
              <a:ext cx="349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altLang="es-CL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Variación de Z</a:t>
              </a:r>
              <a:r>
                <a:rPr lang="es-ES_tradnl" altLang="es-CL" baseline="30000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+ </a:t>
              </a:r>
              <a:r>
                <a:rPr lang="es-ES_tradnl" altLang="es-CL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en la Tabla periódica</a:t>
              </a:r>
              <a:endParaRPr lang="es-ES" altLang="es-CL">
                <a:solidFill>
                  <a:schemeClr val="bg1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92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ha56011_0726">
            <a:extLst>
              <a:ext uri="{FF2B5EF4-FFF2-40B4-BE49-F238E27FC236}">
                <a16:creationId xmlns:a16="http://schemas.microsoft.com/office/drawing/2014/main" id="{D7F8D7F2-0133-7430-EC5C-2669D835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8363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>
            <a:extLst>
              <a:ext uri="{FF2B5EF4-FFF2-40B4-BE49-F238E27FC236}">
                <a16:creationId xmlns:a16="http://schemas.microsoft.com/office/drawing/2014/main" id="{3BB81417-74E0-3D78-E7F6-E80B58B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0" y="90488"/>
            <a:ext cx="7373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Subnivel 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externo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que 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se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llen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a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con electrones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2C0114C1-A07F-C24C-829C-F9912D8D09BF}"/>
              </a:ext>
            </a:extLst>
          </p:cNvPr>
          <p:cNvSpPr txBox="1">
            <a:spLocks noChangeArrowheads="1"/>
          </p:cNvSpPr>
          <p:nvPr/>
        </p:nvSpPr>
        <p:spPr>
          <a:xfrm>
            <a:off x="385376" y="696551"/>
            <a:ext cx="8610600" cy="145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junto con la distancia del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al núcleo (ley de Coulomb) son las responsables de la atracción que sufre 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y, por tanto, de la reactividad de los átomos. </a:t>
            </a:r>
          </a:p>
        </p:txBody>
      </p:sp>
      <p:grpSp>
        <p:nvGrpSpPr>
          <p:cNvPr id="7" name="Group 1049">
            <a:extLst>
              <a:ext uri="{FF2B5EF4-FFF2-40B4-BE49-F238E27FC236}">
                <a16:creationId xmlns:a16="http://schemas.microsoft.com/office/drawing/2014/main" id="{55389B42-8AA6-9948-9600-5B6D6DBED132}"/>
              </a:ext>
            </a:extLst>
          </p:cNvPr>
          <p:cNvGrpSpPr>
            <a:grpSpLocks/>
          </p:cNvGrpSpPr>
          <p:nvPr/>
        </p:nvGrpSpPr>
        <p:grpSpPr bwMode="auto">
          <a:xfrm>
            <a:off x="680244" y="2467019"/>
            <a:ext cx="8531477" cy="3866116"/>
            <a:chOff x="521" y="1026"/>
            <a:chExt cx="4960" cy="1926"/>
          </a:xfrm>
        </p:grpSpPr>
        <p:pic>
          <p:nvPicPr>
            <p:cNvPr id="8" name="Picture 1050" descr="Tabla%20periódica%20(esquema)">
              <a:extLst>
                <a:ext uri="{FF2B5EF4-FFF2-40B4-BE49-F238E27FC236}">
                  <a16:creationId xmlns:a16="http://schemas.microsoft.com/office/drawing/2014/main" id="{A16DD5BE-8555-3049-BC34-BBC5767CC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026"/>
              <a:ext cx="4960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52">
              <a:extLst>
                <a:ext uri="{FF2B5EF4-FFF2-40B4-BE49-F238E27FC236}">
                  <a16:creationId xmlns:a16="http://schemas.microsoft.com/office/drawing/2014/main" id="{6A72BC7D-F219-614F-8643-FAA495E6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41"/>
              <a:ext cx="969" cy="139"/>
            </a:xfrm>
            <a:prstGeom prst="rightArrow">
              <a:avLst>
                <a:gd name="adj1" fmla="val 50000"/>
                <a:gd name="adj2" fmla="val 17428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2" name="AutoShape 1053">
              <a:extLst>
                <a:ext uri="{FF2B5EF4-FFF2-40B4-BE49-F238E27FC236}">
                  <a16:creationId xmlns:a16="http://schemas.microsoft.com/office/drawing/2014/main" id="{CD9B42F2-3087-7040-A954-98A26F39D5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35" y="2133"/>
              <a:ext cx="969" cy="139"/>
            </a:xfrm>
            <a:prstGeom prst="rightArrow">
              <a:avLst>
                <a:gd name="adj1" fmla="val 50000"/>
                <a:gd name="adj2" fmla="val 17428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3" name="Rectangle 1054">
              <a:extLst>
                <a:ext uri="{FF2B5EF4-FFF2-40B4-BE49-F238E27FC236}">
                  <a16:creationId xmlns:a16="http://schemas.microsoft.com/office/drawing/2014/main" id="{7CA87099-6E8F-7347-A17C-297E58A62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1037"/>
              <a:ext cx="253" cy="18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Rectangle 1056">
              <a:extLst>
                <a:ext uri="{FF2B5EF4-FFF2-40B4-BE49-F238E27FC236}">
                  <a16:creationId xmlns:a16="http://schemas.microsoft.com/office/drawing/2014/main" id="{C53A333A-93D2-7C49-90DD-365D656F6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1043"/>
              <a:ext cx="253" cy="2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AutoShape 1057">
              <a:extLst>
                <a:ext uri="{FF2B5EF4-FFF2-40B4-BE49-F238E27FC236}">
                  <a16:creationId xmlns:a16="http://schemas.microsoft.com/office/drawing/2014/main" id="{551681C7-9701-3245-BE05-40F22313AC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98" y="2687"/>
              <a:ext cx="969" cy="138"/>
            </a:xfrm>
            <a:prstGeom prst="rightArrow">
              <a:avLst>
                <a:gd name="adj1" fmla="val 50000"/>
                <a:gd name="adj2" fmla="val 175543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7" name="AutoShape 1058">
              <a:extLst>
                <a:ext uri="{FF2B5EF4-FFF2-40B4-BE49-F238E27FC236}">
                  <a16:creationId xmlns:a16="http://schemas.microsoft.com/office/drawing/2014/main" id="{8EDB6F78-5497-4A44-847D-C84BC1A481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45" y="1994"/>
              <a:ext cx="968" cy="139"/>
            </a:xfrm>
            <a:prstGeom prst="rightArrow">
              <a:avLst>
                <a:gd name="adj1" fmla="val 50000"/>
                <a:gd name="adj2" fmla="val 17410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8" name="Text Box 1059">
              <a:extLst>
                <a:ext uri="{FF2B5EF4-FFF2-40B4-BE49-F238E27FC236}">
                  <a16:creationId xmlns:a16="http://schemas.microsoft.com/office/drawing/2014/main" id="{DD0BF131-2B4A-D14E-86E5-973E4338E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" y="2415"/>
              <a:ext cx="9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altLang="zh-CN" sz="20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ea typeface="SimSun" pitchFamily="2" charset="-122"/>
                  <a:cs typeface="Lucida Sans Unicode" panose="020B0602030504020204" pitchFamily="34" charset="0"/>
                </a:rPr>
                <a:t>METALES</a:t>
              </a:r>
              <a:endParaRPr lang="es-ES" altLang="es-CL" sz="4800" b="1" dirty="0">
                <a:solidFill>
                  <a:srgbClr val="FF2F92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19" name="Text Box 1060">
              <a:extLst>
                <a:ext uri="{FF2B5EF4-FFF2-40B4-BE49-F238E27FC236}">
                  <a16:creationId xmlns:a16="http://schemas.microsoft.com/office/drawing/2014/main" id="{713EBA2C-2B5A-0545-885D-730CDB2E6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647"/>
              <a:ext cx="1014" cy="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altLang="zh-CN" sz="20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ea typeface="SimSun" pitchFamily="2" charset="-122"/>
                  <a:cs typeface="Lucida Sans Unicode" panose="020B0602030504020204" pitchFamily="34" charset="0"/>
                </a:rPr>
                <a:t>NO METALES</a:t>
              </a:r>
              <a:endParaRPr lang="es-ES" altLang="es-CL" sz="2000" b="1" dirty="0">
                <a:solidFill>
                  <a:srgbClr val="FF2F92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86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BD7840-ABD6-4285-8087-E4CBD9C19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31</a:t>
            </a:fld>
            <a:endParaRPr lang="es-CL"/>
          </a:p>
        </p:txBody>
      </p:sp>
      <p:pic>
        <p:nvPicPr>
          <p:cNvPr id="6" name="Picture 4" descr="Tabla Periódica">
            <a:extLst>
              <a:ext uri="{FF2B5EF4-FFF2-40B4-BE49-F238E27FC236}">
                <a16:creationId xmlns:a16="http://schemas.microsoft.com/office/drawing/2014/main" id="{63ACE832-5894-6CE4-36A2-0E043B90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3342"/>
          <a:stretch>
            <a:fillRect/>
          </a:stretch>
        </p:blipFill>
        <p:spPr bwMode="auto">
          <a:xfrm>
            <a:off x="1800834" y="877287"/>
            <a:ext cx="8154750" cy="545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5488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9123562" cy="328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las siguientes secuencias de iones, razone cual corresponde a la ordenación en función de los radios iónicos: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Ordene de mayor a menor los radios de los elementos del ejercicio anterior.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0DFE01-652C-CF4F-9BBE-1C3718E6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326755"/>
            <a:ext cx="4209956" cy="328551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7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38" y="624511"/>
            <a:ext cx="8991799" cy="522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secuencia (A) es la correcta ya que a igualdad de electrones el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una mayor carga nuclear y por tanto una mayor Z* que el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altLang="es-CL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Igualmente, el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3–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el mismo nº de electrones que el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pero es mayor por tener una menor Z* (menor carga nuclear y mismo efecto pantalla por tener los mismos electrones).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 &gt; Be &gt; N &gt; F. En el mismo periodo, el radio atómico disminuye hacia la derecha al haber una mayor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aumentar más Z que el efecto de apantallamiento.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49233A-5809-B741-90E2-22FCC64392A9}"/>
              </a:ext>
            </a:extLst>
          </p:cNvPr>
          <p:cNvSpPr txBox="1"/>
          <p:nvPr/>
        </p:nvSpPr>
        <p:spPr>
          <a:xfrm>
            <a:off x="2273643" y="2075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212542-684F-5D42-B485-669CD9B2CD3F}"/>
              </a:ext>
            </a:extLst>
          </p:cNvPr>
          <p:cNvSpPr/>
          <p:nvPr/>
        </p:nvSpPr>
        <p:spPr>
          <a:xfrm>
            <a:off x="1224479" y="132291"/>
            <a:ext cx="166584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</p:txBody>
      </p:sp>
    </p:spTree>
    <p:extLst>
      <p:ext uri="{BB962C8B-B14F-4D97-AF65-F5344CB8AC3E}">
        <p14:creationId xmlns:p14="http://schemas.microsoft.com/office/powerpoint/2010/main" val="410406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425AC3FE-BCB1-0120-3E8A-ECFB10D8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765175"/>
            <a:ext cx="68421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Energía de Ionización</a:t>
            </a:r>
          </a:p>
          <a:p>
            <a:pPr eaLnBrk="1" hangingPunct="1">
              <a:defRPr/>
            </a:pP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Es la energía mínima necesaria para quitar un electrón de un átomo es estado gaseoso, en su estado fundamental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:</a:t>
            </a:r>
          </a:p>
          <a:p>
            <a:pPr algn="ctr" eaLnBrk="1" hangingPunct="1">
              <a:defRPr/>
            </a:pPr>
            <a:endParaRPr lang="es-ES_tradnl" sz="28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X 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 +  EI             X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+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+   e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-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sp>
        <p:nvSpPr>
          <p:cNvPr id="219139" name="Line 3">
            <a:extLst>
              <a:ext uri="{FF2B5EF4-FFF2-40B4-BE49-F238E27FC236}">
                <a16:creationId xmlns:a16="http://schemas.microsoft.com/office/drawing/2014/main" id="{51263686-CC95-E2D6-97DF-0A88C5D16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2139" y="3690938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796" name="Group 1034">
            <a:extLst>
              <a:ext uri="{FF2B5EF4-FFF2-40B4-BE49-F238E27FC236}">
                <a16:creationId xmlns:a16="http://schemas.microsoft.com/office/drawing/2014/main" id="{623CCB8B-7CCB-6D29-2925-C7B1AB043418}"/>
              </a:ext>
            </a:extLst>
          </p:cNvPr>
          <p:cNvGrpSpPr>
            <a:grpSpLocks/>
          </p:cNvGrpSpPr>
          <p:nvPr/>
        </p:nvGrpSpPr>
        <p:grpSpPr bwMode="auto">
          <a:xfrm>
            <a:off x="2244725" y="4149726"/>
            <a:ext cx="7164388" cy="2208213"/>
            <a:chOff x="2934" y="5378"/>
            <a:chExt cx="6450" cy="2504"/>
          </a:xfrm>
        </p:grpSpPr>
        <p:pic>
          <p:nvPicPr>
            <p:cNvPr id="33798" name="Picture 1035" descr="Tabla%20periódica%20(esquema)">
              <a:extLst>
                <a:ext uri="{FF2B5EF4-FFF2-40B4-BE49-F238E27FC236}">
                  <a16:creationId xmlns:a16="http://schemas.microsoft.com/office/drawing/2014/main" id="{BAB6C3C2-9734-7A40-CD34-FA1F4D7D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AutoShape 1036">
              <a:extLst>
                <a:ext uri="{FF2B5EF4-FFF2-40B4-BE49-F238E27FC236}">
                  <a16:creationId xmlns:a16="http://schemas.microsoft.com/office/drawing/2014/main" id="{1A5A59A9-4284-2E85-BED9-DF3B5F55B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8"/>
              <a:ext cx="3240" cy="360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AutoShape 1037">
              <a:extLst>
                <a:ext uri="{FF2B5EF4-FFF2-40B4-BE49-F238E27FC236}">
                  <a16:creationId xmlns:a16="http://schemas.microsoft.com/office/drawing/2014/main" id="{60DF658A-E665-C8DE-019B-B8EC4E3279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4" y="6548"/>
              <a:ext cx="1260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 Box 8">
            <a:extLst>
              <a:ext uri="{FF2B5EF4-FFF2-40B4-BE49-F238E27FC236}">
                <a16:creationId xmlns:a16="http://schemas.microsoft.com/office/drawing/2014/main" id="{686B5C24-76F2-B975-D7EB-7B25F72ED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1" y="5529263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B1CEC6F4-B9E3-1F98-ABE5-FFCC4B60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9AD94B7-AD7A-47A9-A242-46BE9B769C55}" type="slidenum">
              <a:rPr lang="es-ES_tradnl" altLang="es-419" sz="100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35</a:t>
            </a:fld>
            <a:endParaRPr lang="es-ES_tradnl" altLang="es-419" sz="10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2B4D2A5-7F0B-CEAD-E525-CA7797DA5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486" y="188913"/>
            <a:ext cx="7370901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s-ES_tradnl" dirty="0"/>
              <a:t>Energía de ionización (EI) (potencial de ionización).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0EF60BE-CC9C-21F8-B893-1702CF8BE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524000"/>
            <a:ext cx="8610600" cy="4114800"/>
          </a:xfrm>
        </p:spPr>
        <p:txBody>
          <a:bodyPr>
            <a:normAutofit lnSpcReduction="10000"/>
          </a:bodyPr>
          <a:lstStyle/>
          <a:p>
            <a:r>
              <a:rPr lang="es-ES_tradnl" altLang="es-CL" sz="2400" b="1" dirty="0"/>
              <a:t>“Es la energía necesaria para extraer un e</a:t>
            </a:r>
            <a:r>
              <a:rPr lang="es-ES_tradnl" altLang="es-CL" sz="2400" b="1" baseline="30000" dirty="0"/>
              <a:t>–</a:t>
            </a:r>
            <a:r>
              <a:rPr lang="es-ES_tradnl" altLang="es-CL" sz="2400" b="1" dirty="0"/>
              <a:t> de un átomo gaseoso y formar un catión”.</a:t>
            </a:r>
          </a:p>
          <a:p>
            <a:r>
              <a:rPr lang="es-ES_tradnl" altLang="es-CL" sz="2400" b="1" dirty="0"/>
              <a:t>Es siempre positiva (proceso endotérmico).</a:t>
            </a:r>
          </a:p>
          <a:p>
            <a:endParaRPr lang="es-ES_tradnl" altLang="es-CL" sz="2400" b="1" dirty="0"/>
          </a:p>
          <a:p>
            <a:r>
              <a:rPr lang="es-ES_tradnl" altLang="es-CL" sz="2400" b="1" dirty="0"/>
              <a:t>Se habla de 1ª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(EI</a:t>
            </a:r>
            <a:r>
              <a:rPr lang="es-ES_tradnl" altLang="es-CL" sz="2400" b="1" baseline="-25000" dirty="0"/>
              <a:t>1</a:t>
            </a:r>
            <a:r>
              <a:rPr lang="es-ES_tradnl" altLang="es-CL" sz="2400" b="1" dirty="0"/>
              <a:t>), 2ª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(EI</a:t>
            </a:r>
            <a:r>
              <a:rPr lang="es-ES_tradnl" altLang="es-CL" sz="2400" b="1" baseline="-25000" dirty="0"/>
              <a:t>2</a:t>
            </a:r>
            <a:r>
              <a:rPr lang="es-ES_tradnl" altLang="es-CL" sz="2400" b="1" dirty="0"/>
              <a:t>), ... según se trate del primer, segundo, ... e</a:t>
            </a:r>
            <a:r>
              <a:rPr lang="es-ES_tradnl" altLang="es-CL" sz="2400" b="1" baseline="30000" dirty="0"/>
              <a:t>–</a:t>
            </a:r>
            <a:r>
              <a:rPr lang="es-ES_tradnl" altLang="es-CL" sz="2400" b="1" dirty="0"/>
              <a:t> extraído.</a:t>
            </a:r>
          </a:p>
          <a:p>
            <a:endParaRPr lang="es-ES_tradnl" altLang="es-CL" sz="2400" b="1" dirty="0"/>
          </a:p>
          <a:p>
            <a:r>
              <a:rPr lang="es-ES_tradnl" altLang="es-CL" sz="2400" b="1" dirty="0"/>
              <a:t>La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 aumenta hacia arriba en los grupos y hacia la derecha en los periodos por aumentar Z</a:t>
            </a:r>
            <a:r>
              <a:rPr lang="es-ES_tradnl" altLang="es-CL" sz="2400" b="1" baseline="30000" dirty="0"/>
              <a:t>* </a:t>
            </a:r>
            <a:r>
              <a:rPr lang="es-ES_tradnl" altLang="es-CL" sz="2400" b="1" dirty="0"/>
              <a:t>y disminuir el radio.</a:t>
            </a:r>
          </a:p>
          <a:p>
            <a:r>
              <a:rPr lang="es-ES_tradnl" altLang="es-CL" sz="2400" b="1" dirty="0"/>
              <a:t>La EI</a:t>
            </a:r>
            <a:r>
              <a:rPr lang="es-ES_tradnl" altLang="es-CL" sz="2400" b="1" baseline="-25000" dirty="0"/>
              <a:t>  </a:t>
            </a:r>
            <a:r>
              <a:rPr lang="es-ES_tradnl" altLang="es-CL" sz="2400" b="1" dirty="0"/>
              <a:t>de los gases nobles, al igual que la 2ª EI en los metales alcalinos, es enorme.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9CFFC1C-F1DB-2686-058C-A1FC1854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773" y="388142"/>
            <a:ext cx="5562601" cy="1325563"/>
          </a:xfrm>
        </p:spPr>
        <p:txBody>
          <a:bodyPr/>
          <a:lstStyle/>
          <a:p>
            <a:pPr>
              <a:defRPr/>
            </a:pPr>
            <a:r>
              <a:rPr lang="es-CL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Potencial de Ionización (PI)</a:t>
            </a: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E362FAB2-754A-F8D3-38CF-2B7589D5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844675"/>
            <a:ext cx="832373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>
            <a:extLst>
              <a:ext uri="{FF2B5EF4-FFF2-40B4-BE49-F238E27FC236}">
                <a16:creationId xmlns:a16="http://schemas.microsoft.com/office/drawing/2014/main" id="{4C6E2724-A79E-E7E0-901E-2858B337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789364"/>
            <a:ext cx="83237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FFF9D289-4E0D-5554-9214-52AD0BCA8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188913"/>
            <a:ext cx="6842125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ELECTROAFINIDAD (EA)</a:t>
            </a:r>
          </a:p>
          <a:p>
            <a:pPr eaLnBrk="1" hangingPunct="1">
              <a:defRPr/>
            </a:pP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Es el cambio de energía que ocurre cuando un átomo en estado neutro y gaseoso capta un electrón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:</a:t>
            </a:r>
          </a:p>
          <a:p>
            <a:pPr algn="ctr" eaLnBrk="1" hangingPunct="1">
              <a:defRPr/>
            </a:pPr>
            <a:endParaRPr lang="es-ES_tradn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X 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 +  e  →        X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-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+   EA</a:t>
            </a: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</a:t>
            </a: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37891" name="Group 1034">
            <a:extLst>
              <a:ext uri="{FF2B5EF4-FFF2-40B4-BE49-F238E27FC236}">
                <a16:creationId xmlns:a16="http://schemas.microsoft.com/office/drawing/2014/main" id="{5DF888B8-4F06-B1D8-6B65-9EB12EF94D80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4005263"/>
            <a:ext cx="7164388" cy="2208212"/>
            <a:chOff x="2934" y="5378"/>
            <a:chExt cx="6450" cy="2504"/>
          </a:xfrm>
        </p:grpSpPr>
        <p:pic>
          <p:nvPicPr>
            <p:cNvPr id="37893" name="Picture 1035" descr="Tabla%20periódica%20(esquema)">
              <a:extLst>
                <a:ext uri="{FF2B5EF4-FFF2-40B4-BE49-F238E27FC236}">
                  <a16:creationId xmlns:a16="http://schemas.microsoft.com/office/drawing/2014/main" id="{9640FA75-BE54-9345-6217-5BE530426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1036">
              <a:extLst>
                <a:ext uri="{FF2B5EF4-FFF2-40B4-BE49-F238E27FC236}">
                  <a16:creationId xmlns:a16="http://schemas.microsoft.com/office/drawing/2014/main" id="{1E6AD0AD-7734-9F9D-F69E-1CAC8083F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8"/>
              <a:ext cx="3240" cy="360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1037">
              <a:extLst>
                <a:ext uri="{FF2B5EF4-FFF2-40B4-BE49-F238E27FC236}">
                  <a16:creationId xmlns:a16="http://schemas.microsoft.com/office/drawing/2014/main" id="{BEB6789F-442D-5A83-7D1B-7BD696AFB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4" y="6548"/>
              <a:ext cx="1260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20168" name="Text Box 8">
            <a:extLst>
              <a:ext uri="{FF2B5EF4-FFF2-40B4-BE49-F238E27FC236}">
                <a16:creationId xmlns:a16="http://schemas.microsoft.com/office/drawing/2014/main" id="{D1E1CA0B-F788-8AF5-E135-01490B7EF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6" y="5386388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CA470587-B902-7DF5-7A3C-07F5C5E1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087" y="481910"/>
            <a:ext cx="4865825" cy="1143000"/>
          </a:xfrm>
        </p:spPr>
        <p:txBody>
          <a:bodyPr/>
          <a:lstStyle/>
          <a:p>
            <a:pPr>
              <a:defRPr/>
            </a:pPr>
            <a:r>
              <a:rPr lang="es-CL" sz="4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Electroafinidad (EA)</a:t>
            </a:r>
          </a:p>
        </p:txBody>
      </p:sp>
      <p:pic>
        <p:nvPicPr>
          <p:cNvPr id="38915" name="Picture 2">
            <a:extLst>
              <a:ext uri="{FF2B5EF4-FFF2-40B4-BE49-F238E27FC236}">
                <a16:creationId xmlns:a16="http://schemas.microsoft.com/office/drawing/2014/main" id="{1358277D-0868-1BB2-620C-64468FB5D9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1916113"/>
            <a:ext cx="8229600" cy="2520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>
            <a:extLst>
              <a:ext uri="{FF2B5EF4-FFF2-40B4-BE49-F238E27FC236}">
                <a16:creationId xmlns:a16="http://schemas.microsoft.com/office/drawing/2014/main" id="{A9EDC0F9-E729-18B8-A083-20A688B1B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404813"/>
            <a:ext cx="7200900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ELECTRONEGATIVIDAD (EN)</a:t>
            </a:r>
          </a:p>
          <a:p>
            <a:pPr eaLnBrk="1" hangingPunct="1">
              <a:defRPr/>
            </a:pPr>
            <a:endParaRPr lang="es-ES_tradn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Tendencia o capacidad que tiene un</a:t>
            </a: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átomo cuando se encuentra combinado</a:t>
            </a: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por atraer electrones de enlace</a:t>
            </a:r>
          </a:p>
        </p:txBody>
      </p:sp>
      <p:grpSp>
        <p:nvGrpSpPr>
          <p:cNvPr id="39939" name="Group 1034">
            <a:extLst>
              <a:ext uri="{FF2B5EF4-FFF2-40B4-BE49-F238E27FC236}">
                <a16:creationId xmlns:a16="http://schemas.microsoft.com/office/drawing/2014/main" id="{88339F7B-42BF-FA14-6240-4DEF584FCBB6}"/>
              </a:ext>
            </a:extLst>
          </p:cNvPr>
          <p:cNvGrpSpPr>
            <a:grpSpLocks/>
          </p:cNvGrpSpPr>
          <p:nvPr/>
        </p:nvGrpSpPr>
        <p:grpSpPr bwMode="auto">
          <a:xfrm>
            <a:off x="2316164" y="3716338"/>
            <a:ext cx="7164387" cy="2209800"/>
            <a:chOff x="2934" y="5378"/>
            <a:chExt cx="6450" cy="2504"/>
          </a:xfrm>
        </p:grpSpPr>
        <p:pic>
          <p:nvPicPr>
            <p:cNvPr id="39941" name="Picture 1035" descr="Tabla%20periódica%20(esquema)">
              <a:extLst>
                <a:ext uri="{FF2B5EF4-FFF2-40B4-BE49-F238E27FC236}">
                  <a16:creationId xmlns:a16="http://schemas.microsoft.com/office/drawing/2014/main" id="{ADBF53A3-3F39-D1A7-C122-5CFB192C8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utoShape 1036">
              <a:extLst>
                <a:ext uri="{FF2B5EF4-FFF2-40B4-BE49-F238E27FC236}">
                  <a16:creationId xmlns:a16="http://schemas.microsoft.com/office/drawing/2014/main" id="{AA1D7D79-9087-52D6-CD60-E79A56DB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7"/>
              <a:ext cx="3240" cy="362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utoShape 1037">
              <a:extLst>
                <a:ext uri="{FF2B5EF4-FFF2-40B4-BE49-F238E27FC236}">
                  <a16:creationId xmlns:a16="http://schemas.microsoft.com/office/drawing/2014/main" id="{6CD4CF9F-23E5-7412-BDEC-6F711005D9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3" y="6548"/>
              <a:ext cx="1261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 Box 8">
            <a:extLst>
              <a:ext uri="{FF2B5EF4-FFF2-40B4-BE49-F238E27FC236}">
                <a16:creationId xmlns:a16="http://schemas.microsoft.com/office/drawing/2014/main" id="{E224699A-D840-8B54-DA34-1D5A3B61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9" y="5097463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>
            <a:extLst>
              <a:ext uri="{FF2B5EF4-FFF2-40B4-BE49-F238E27FC236}">
                <a16:creationId xmlns:a16="http://schemas.microsoft.com/office/drawing/2014/main" id="{ECDB02D0-E248-3BF7-2539-71A0DF70C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t="17513" r="21761" b="18512"/>
          <a:stretch>
            <a:fillRect/>
          </a:stretch>
        </p:blipFill>
        <p:spPr bwMode="auto">
          <a:xfrm>
            <a:off x="2782889" y="333375"/>
            <a:ext cx="6696075" cy="60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EC7E928-3833-E24C-B2B6-75BD7731DDC4}"/>
              </a:ext>
            </a:extLst>
          </p:cNvPr>
          <p:cNvSpPr txBox="1">
            <a:spLocks noChangeArrowheads="1"/>
          </p:cNvSpPr>
          <p:nvPr/>
        </p:nvSpPr>
        <p:spPr>
          <a:xfrm>
            <a:off x="1214701" y="132951"/>
            <a:ext cx="720731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Resumen Propiedades Periódicas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E9834B-A435-8F41-8A84-673A756D64E5}"/>
              </a:ext>
            </a:extLst>
          </p:cNvPr>
          <p:cNvSpPr/>
          <p:nvPr/>
        </p:nvSpPr>
        <p:spPr>
          <a:xfrm>
            <a:off x="715658" y="1004543"/>
            <a:ext cx="8205401" cy="5328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DA7B7E-C9BD-4796-AF67-2FF183968BC2}"/>
              </a:ext>
            </a:extLst>
          </p:cNvPr>
          <p:cNvSpPr txBox="1"/>
          <p:nvPr/>
        </p:nvSpPr>
        <p:spPr>
          <a:xfrm>
            <a:off x="2332464" y="6263384"/>
            <a:ext cx="47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FF"/>
                </a:solidFill>
              </a:rPr>
              <a:t>r catiónico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atómico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aniónico</a:t>
            </a:r>
          </a:p>
        </p:txBody>
      </p:sp>
    </p:spTree>
    <p:extLst>
      <p:ext uri="{BB962C8B-B14F-4D97-AF65-F5344CB8AC3E}">
        <p14:creationId xmlns:p14="http://schemas.microsoft.com/office/powerpoint/2010/main" val="694941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DF3DE1-6E33-5E45-ACB1-8B57259C40A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5EB15A-61D3-1043-BB9E-729A71D56244}"/>
              </a:ext>
            </a:extLst>
          </p:cNvPr>
          <p:cNvSpPr txBox="1"/>
          <p:nvPr/>
        </p:nvSpPr>
        <p:spPr>
          <a:xfrm>
            <a:off x="399772" y="317313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604320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291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Dados los elementos A y B  de números atómicos 19 y 35 respectivamente: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Establezca la configuración electrónica de cada uno.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Indique su situación en el sistema periódico.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Compare tres propiedades periódicas de ambos elementos.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7468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593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 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(Z=19):1s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B (Z= 35): 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A (4s1)        Grupo 1 (alcalinos)	         Periodo4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B  (4s2p5)   Grupo 17 (halógenos)     Periodo 4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 estar en el mismo periodo sólo hay que ver la variación de izquierda a derecha: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: A &gt; B (el radio disminuye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EI: A &lt; B  (la EI aumenta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EN: A &lt; B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(la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aumenta hacia la derecha)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967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42" y="483406"/>
            <a:ext cx="9517262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Según el siguiente grupo de elementos: Ba; Ga; F; es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correcto afirmar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el orden de: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	Menor a mayor energía de ionización es       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	Menor a mayor electronegatividad es            Ba &lt; Ga &lt; F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	Menor a mayor radio atómico es 		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7053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84" y="170415"/>
            <a:ext cx="9194216" cy="651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A y B tienen un número atómico de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15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respectivamente, por lo tanto, se puede afirmar que: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  Pertenecen a los grupos V A y I A del sistema periódico, respectivamente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     A es un metal y B es un no metal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    Ambos pertenecen al periodo 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IV.    A genera un anión y B un catión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IV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497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78" y="312737"/>
            <a:ext cx="8991799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puede afirmar que el ión 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de electrones igual a Z.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Dos electrones más que el número de protones.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 radio atómico mayor que el del átomo neutro. 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Argón.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0282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99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las siguientes figuras, el sentido de las flechas representa un aumento de una propiedad periódica. ¿Cuál opción contiene las propiedades periódicas que varían de acuerdo al esquema correspondiente a cada columna?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E82E3B-5FAA-B04F-A971-10A7D839E09B}"/>
              </a:ext>
            </a:extLst>
          </p:cNvPr>
          <p:cNvSpPr txBox="1"/>
          <p:nvPr/>
        </p:nvSpPr>
        <p:spPr>
          <a:xfrm>
            <a:off x="2940908" y="2224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12" name="16 Imagen">
            <a:extLst>
              <a:ext uri="{FF2B5EF4-FFF2-40B4-BE49-F238E27FC236}">
                <a16:creationId xmlns:a16="http://schemas.microsoft.com/office/drawing/2014/main" id="{E726DA3E-125A-754F-AB70-30DF4AE897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8" y="2524881"/>
            <a:ext cx="5954022" cy="3808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265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48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0" y="432488"/>
            <a:ext cx="9525965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 de Valencia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18 CuadroTexto">
            <a:extLst>
              <a:ext uri="{FF2B5EF4-FFF2-40B4-BE49-F238E27FC236}">
                <a16:creationId xmlns:a16="http://schemas.microsoft.com/office/drawing/2014/main" id="{0C3CB940-13EE-1543-9DD5-9F9274C65CDA}"/>
              </a:ext>
            </a:extLst>
          </p:cNvPr>
          <p:cNvSpPr txBox="1"/>
          <p:nvPr/>
        </p:nvSpPr>
        <p:spPr>
          <a:xfrm>
            <a:off x="95955" y="1191334"/>
            <a:ext cx="896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¿Cómo se determinan los electrones de valencia o la capa de valencia?</a:t>
            </a:r>
          </a:p>
        </p:txBody>
      </p:sp>
      <p:sp>
        <p:nvSpPr>
          <p:cNvPr id="13" name="24 Rectángulo">
            <a:extLst>
              <a:ext uri="{FF2B5EF4-FFF2-40B4-BE49-F238E27FC236}">
                <a16:creationId xmlns:a16="http://schemas.microsoft.com/office/drawing/2014/main" id="{65444367-7CBB-CB4F-9ABC-4DDB0B665743}"/>
              </a:ext>
            </a:extLst>
          </p:cNvPr>
          <p:cNvSpPr/>
          <p:nvPr/>
        </p:nvSpPr>
        <p:spPr>
          <a:xfrm>
            <a:off x="393699" y="1982082"/>
            <a:ext cx="3110259" cy="400110"/>
          </a:xfrm>
          <a:prstGeom prst="rect">
            <a:avLst/>
          </a:prstGeom>
          <a:solidFill>
            <a:srgbClr val="FF93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Ultimo nivel energético</a:t>
            </a:r>
          </a:p>
        </p:txBody>
      </p:sp>
      <p:sp>
        <p:nvSpPr>
          <p:cNvPr id="14" name="25 Rectángulo">
            <a:extLst>
              <a:ext uri="{FF2B5EF4-FFF2-40B4-BE49-F238E27FC236}">
                <a16:creationId xmlns:a16="http://schemas.microsoft.com/office/drawing/2014/main" id="{E662A318-1014-0C43-B494-F338EF9B523F}"/>
              </a:ext>
            </a:extLst>
          </p:cNvPr>
          <p:cNvSpPr/>
          <p:nvPr/>
        </p:nvSpPr>
        <p:spPr>
          <a:xfrm>
            <a:off x="4578917" y="1979526"/>
            <a:ext cx="4712815" cy="400110"/>
          </a:xfrm>
          <a:prstGeom prst="rect">
            <a:avLst/>
          </a:prstGeom>
          <a:solidFill>
            <a:srgbClr val="0080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Donde se colocó al ultimo electrón</a:t>
            </a:r>
          </a:p>
        </p:txBody>
      </p:sp>
      <p:sp>
        <p:nvSpPr>
          <p:cNvPr id="17" name="27 Rectángulo">
            <a:extLst>
              <a:ext uri="{FF2B5EF4-FFF2-40B4-BE49-F238E27FC236}">
                <a16:creationId xmlns:a16="http://schemas.microsoft.com/office/drawing/2014/main" id="{B254A472-B965-EA4D-97EE-BB2DB7FA79DC}"/>
              </a:ext>
            </a:extLst>
          </p:cNvPr>
          <p:cNvSpPr/>
          <p:nvPr/>
        </p:nvSpPr>
        <p:spPr>
          <a:xfrm>
            <a:off x="673835" y="2931612"/>
            <a:ext cx="8865358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1: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Magnesio (Mg):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Mg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3   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</a:t>
            </a:r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3s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  <a:p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28 Rectángulo">
            <a:extLst>
              <a:ext uri="{FF2B5EF4-FFF2-40B4-BE49-F238E27FC236}">
                <a16:creationId xmlns:a16="http://schemas.microsoft.com/office/drawing/2014/main" id="{F9E2E270-DDE8-6B44-AA17-4F65F442ACA8}"/>
              </a:ext>
            </a:extLst>
          </p:cNvPr>
          <p:cNvSpPr/>
          <p:nvPr/>
        </p:nvSpPr>
        <p:spPr>
          <a:xfrm>
            <a:off x="3084774" y="3452497"/>
            <a:ext cx="355684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4" name="29 Rectángulo">
            <a:extLst>
              <a:ext uri="{FF2B5EF4-FFF2-40B4-BE49-F238E27FC236}">
                <a16:creationId xmlns:a16="http://schemas.microsoft.com/office/drawing/2014/main" id="{E377E565-7A9C-584B-B4D2-709435E29A35}"/>
              </a:ext>
            </a:extLst>
          </p:cNvPr>
          <p:cNvSpPr/>
          <p:nvPr/>
        </p:nvSpPr>
        <p:spPr>
          <a:xfrm>
            <a:off x="3503958" y="3452497"/>
            <a:ext cx="444605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7" name="31 Rectángulo">
            <a:extLst>
              <a:ext uri="{FF2B5EF4-FFF2-40B4-BE49-F238E27FC236}">
                <a16:creationId xmlns:a16="http://schemas.microsoft.com/office/drawing/2014/main" id="{216B3B12-30D1-4141-9FE5-DC86EB7FF577}"/>
              </a:ext>
            </a:extLst>
          </p:cNvPr>
          <p:cNvSpPr/>
          <p:nvPr/>
        </p:nvSpPr>
        <p:spPr>
          <a:xfrm>
            <a:off x="673835" y="4609817"/>
            <a:ext cx="7597080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2: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flúor (F):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  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  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   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2s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			</a:t>
            </a:r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32 Rectángulo">
            <a:extLst>
              <a:ext uri="{FF2B5EF4-FFF2-40B4-BE49-F238E27FC236}">
                <a16:creationId xmlns:a16="http://schemas.microsoft.com/office/drawing/2014/main" id="{AC7C8344-8EA2-CB43-9C7C-964A70722E87}"/>
              </a:ext>
            </a:extLst>
          </p:cNvPr>
          <p:cNvSpPr/>
          <p:nvPr/>
        </p:nvSpPr>
        <p:spPr>
          <a:xfrm>
            <a:off x="1644028" y="5209466"/>
            <a:ext cx="304800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 </a:t>
            </a:r>
          </a:p>
        </p:txBody>
      </p:sp>
      <p:sp>
        <p:nvSpPr>
          <p:cNvPr id="29" name="33 Rectángulo">
            <a:extLst>
              <a:ext uri="{FF2B5EF4-FFF2-40B4-BE49-F238E27FC236}">
                <a16:creationId xmlns:a16="http://schemas.microsoft.com/office/drawing/2014/main" id="{7C8B36AE-64FC-5348-9D7E-46CC3E3FAEEE}"/>
              </a:ext>
            </a:extLst>
          </p:cNvPr>
          <p:cNvSpPr/>
          <p:nvPr/>
        </p:nvSpPr>
        <p:spPr>
          <a:xfrm>
            <a:off x="2703774" y="5209466"/>
            <a:ext cx="381000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59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31157" y="259902"/>
            <a:ext cx="8844024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Distribución de los Elementos en la Tabla Periódica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BCCADD1-DEFE-D542-8E3A-39C4DE741480}"/>
              </a:ext>
            </a:extLst>
          </p:cNvPr>
          <p:cNvSpPr txBox="1">
            <a:spLocks noChangeArrowheads="1"/>
          </p:cNvSpPr>
          <p:nvPr/>
        </p:nvSpPr>
        <p:spPr>
          <a:xfrm>
            <a:off x="3843164" y="1353607"/>
            <a:ext cx="53340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7 filas denominadas (periodos).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7FFB6DA-832F-7A4F-89A4-C5CC7BAE967F}"/>
              </a:ext>
            </a:extLst>
          </p:cNvPr>
          <p:cNvSpPr txBox="1">
            <a:spLocks noChangeArrowheads="1"/>
          </p:cNvSpPr>
          <p:nvPr/>
        </p:nvSpPr>
        <p:spPr>
          <a:xfrm>
            <a:off x="3670300" y="2444720"/>
            <a:ext cx="6037188" cy="1008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18 columnas o familias, las cuales se ordenan en grupos; 8 grupos A y 10 grupos B.</a:t>
            </a:r>
          </a:p>
        </p:txBody>
      </p:sp>
      <p:pic>
        <p:nvPicPr>
          <p:cNvPr id="26" name="Picture 2" descr="http://www.portalhuarpe.com.ar/medhime20/Nuevos%20OA/Quimica%20Gomez/imagenes/grupos.jpg">
            <a:extLst>
              <a:ext uri="{FF2B5EF4-FFF2-40B4-BE49-F238E27FC236}">
                <a16:creationId xmlns:a16="http://schemas.microsoft.com/office/drawing/2014/main" id="{275D0857-1434-1F4D-8689-6A08FBDB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586" y="1222442"/>
            <a:ext cx="3278714" cy="2511358"/>
          </a:xfrm>
          <a:prstGeom prst="rect">
            <a:avLst/>
          </a:prstGeom>
          <a:noFill/>
        </p:spPr>
      </p:pic>
      <p:sp>
        <p:nvSpPr>
          <p:cNvPr id="27" name="39 Rectángulo">
            <a:extLst>
              <a:ext uri="{FF2B5EF4-FFF2-40B4-BE49-F238E27FC236}">
                <a16:creationId xmlns:a16="http://schemas.microsoft.com/office/drawing/2014/main" id="{BD675CFC-08CB-204B-9499-21D1E7F9F1EF}"/>
              </a:ext>
            </a:extLst>
          </p:cNvPr>
          <p:cNvSpPr/>
          <p:nvPr/>
        </p:nvSpPr>
        <p:spPr>
          <a:xfrm>
            <a:off x="467544" y="3992776"/>
            <a:ext cx="36004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GRUPOS Y PERIODOS</a:t>
            </a:r>
          </a:p>
        </p:txBody>
      </p:sp>
      <p:sp>
        <p:nvSpPr>
          <p:cNvPr id="28" name="40 Cheurón">
            <a:extLst>
              <a:ext uri="{FF2B5EF4-FFF2-40B4-BE49-F238E27FC236}">
                <a16:creationId xmlns:a16="http://schemas.microsoft.com/office/drawing/2014/main" id="{1441B654-003A-C940-AF77-F8DCA7083ADE}"/>
              </a:ext>
            </a:extLst>
          </p:cNvPr>
          <p:cNvSpPr/>
          <p:nvPr/>
        </p:nvSpPr>
        <p:spPr>
          <a:xfrm>
            <a:off x="4518315" y="4028728"/>
            <a:ext cx="269709" cy="3776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41 Rectángulo">
            <a:extLst>
              <a:ext uri="{FF2B5EF4-FFF2-40B4-BE49-F238E27FC236}">
                <a16:creationId xmlns:a16="http://schemas.microsoft.com/office/drawing/2014/main" id="{4901433C-4F9E-1044-94FF-7742C09F4AF0}"/>
              </a:ext>
            </a:extLst>
          </p:cNvPr>
          <p:cNvSpPr/>
          <p:nvPr/>
        </p:nvSpPr>
        <p:spPr>
          <a:xfrm>
            <a:off x="5076056" y="3992776"/>
            <a:ext cx="3600400" cy="468000"/>
          </a:xfrm>
          <a:prstGeom prst="rect">
            <a:avLst/>
          </a:prstGeom>
          <a:solidFill>
            <a:srgbClr val="FF9300"/>
          </a:solidFill>
          <a:ln>
            <a:solidFill>
              <a:srgbClr val="FF9933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Configuración electrónica</a:t>
            </a:r>
          </a:p>
        </p:txBody>
      </p:sp>
      <p:sp>
        <p:nvSpPr>
          <p:cNvPr id="30" name="43 Rectángulo">
            <a:extLst>
              <a:ext uri="{FF2B5EF4-FFF2-40B4-BE49-F238E27FC236}">
                <a16:creationId xmlns:a16="http://schemas.microsoft.com/office/drawing/2014/main" id="{7C60E0ED-412E-434C-B5A1-E4E39BCD9952}"/>
              </a:ext>
            </a:extLst>
          </p:cNvPr>
          <p:cNvSpPr/>
          <p:nvPr/>
        </p:nvSpPr>
        <p:spPr>
          <a:xfrm>
            <a:off x="467544" y="4676800"/>
            <a:ext cx="8371656" cy="180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44 Flecha derecha">
            <a:extLst>
              <a:ext uri="{FF2B5EF4-FFF2-40B4-BE49-F238E27FC236}">
                <a16:creationId xmlns:a16="http://schemas.microsoft.com/office/drawing/2014/main" id="{1DA61137-6D03-6B48-8745-0791D11B87AF}"/>
              </a:ext>
            </a:extLst>
          </p:cNvPr>
          <p:cNvSpPr/>
          <p:nvPr/>
        </p:nvSpPr>
        <p:spPr>
          <a:xfrm>
            <a:off x="4165848" y="4820816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45 Rectángulo">
            <a:extLst>
              <a:ext uri="{FF2B5EF4-FFF2-40B4-BE49-F238E27FC236}">
                <a16:creationId xmlns:a16="http://schemas.microsoft.com/office/drawing/2014/main" id="{159837B2-9998-F445-A77D-6F2485B864BA}"/>
              </a:ext>
            </a:extLst>
          </p:cNvPr>
          <p:cNvSpPr/>
          <p:nvPr/>
        </p:nvSpPr>
        <p:spPr>
          <a:xfrm>
            <a:off x="5292080" y="4892824"/>
            <a:ext cx="31683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Electrones de valencia</a:t>
            </a:r>
          </a:p>
        </p:txBody>
      </p:sp>
      <p:sp>
        <p:nvSpPr>
          <p:cNvPr id="33" name="46 Rectángulo">
            <a:extLst>
              <a:ext uri="{FF2B5EF4-FFF2-40B4-BE49-F238E27FC236}">
                <a16:creationId xmlns:a16="http://schemas.microsoft.com/office/drawing/2014/main" id="{44462BAB-F663-1944-ACA8-A7E365CEFEC3}"/>
              </a:ext>
            </a:extLst>
          </p:cNvPr>
          <p:cNvSpPr/>
          <p:nvPr/>
        </p:nvSpPr>
        <p:spPr>
          <a:xfrm>
            <a:off x="5292080" y="5612904"/>
            <a:ext cx="3168352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Número cuántico principal o ultimo nivel energético</a:t>
            </a:r>
          </a:p>
        </p:txBody>
      </p:sp>
      <p:sp>
        <p:nvSpPr>
          <p:cNvPr id="34" name="47 Flecha derecha">
            <a:extLst>
              <a:ext uri="{FF2B5EF4-FFF2-40B4-BE49-F238E27FC236}">
                <a16:creationId xmlns:a16="http://schemas.microsoft.com/office/drawing/2014/main" id="{B40645BC-18C7-1F42-A296-E7D2D2928311}"/>
              </a:ext>
            </a:extLst>
          </p:cNvPr>
          <p:cNvSpPr/>
          <p:nvPr/>
        </p:nvSpPr>
        <p:spPr>
          <a:xfrm>
            <a:off x="4139952" y="5731768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48 Rectángulo">
            <a:extLst>
              <a:ext uri="{FF2B5EF4-FFF2-40B4-BE49-F238E27FC236}">
                <a16:creationId xmlns:a16="http://schemas.microsoft.com/office/drawing/2014/main" id="{148DFB39-5B7F-D84C-ACAA-8B2306946A1B}"/>
              </a:ext>
            </a:extLst>
          </p:cNvPr>
          <p:cNvSpPr/>
          <p:nvPr/>
        </p:nvSpPr>
        <p:spPr>
          <a:xfrm>
            <a:off x="899592" y="4892824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GRUPOS</a:t>
            </a:r>
          </a:p>
        </p:txBody>
      </p:sp>
      <p:sp>
        <p:nvSpPr>
          <p:cNvPr id="36" name="49 Rectángulo">
            <a:extLst>
              <a:ext uri="{FF2B5EF4-FFF2-40B4-BE49-F238E27FC236}">
                <a16:creationId xmlns:a16="http://schemas.microsoft.com/office/drawing/2014/main" id="{D59F162E-489D-CD48-9D47-FA3E88B6AFC1}"/>
              </a:ext>
            </a:extLst>
          </p:cNvPr>
          <p:cNvSpPr/>
          <p:nvPr/>
        </p:nvSpPr>
        <p:spPr>
          <a:xfrm>
            <a:off x="899592" y="5747628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PERIODOS</a:t>
            </a: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Determine la capa de valencia, el grupo y el periodo al que pertenecen los siguientes elementos: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917575" y="1376715"/>
            <a:ext cx="2659262" cy="51321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Berilio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Oxigeno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Fosforo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Calcio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Vanadio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Cinc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Arsénico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Cesio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Praseodimio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Einstenio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51727" y="418321"/>
            <a:ext cx="923591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Clasificación de los Elementos en la Tabla Periódica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CBA4EE24-A4DA-C94D-A5CC-71F35613E5D9}"/>
              </a:ext>
            </a:extLst>
          </p:cNvPr>
          <p:cNvSpPr/>
          <p:nvPr/>
        </p:nvSpPr>
        <p:spPr>
          <a:xfrm>
            <a:off x="319460" y="1876085"/>
            <a:ext cx="3907160" cy="977191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Clasificación de los elementos en la tabla periódica</a:t>
            </a:r>
          </a:p>
        </p:txBody>
      </p:sp>
      <p:sp>
        <p:nvSpPr>
          <p:cNvPr id="20" name="16 Cheurón">
            <a:extLst>
              <a:ext uri="{FF2B5EF4-FFF2-40B4-BE49-F238E27FC236}">
                <a16:creationId xmlns:a16="http://schemas.microsoft.com/office/drawing/2014/main" id="{0ECFC33E-120D-7E49-81E6-FC6C2BEAB178}"/>
              </a:ext>
            </a:extLst>
          </p:cNvPr>
          <p:cNvSpPr/>
          <p:nvPr/>
        </p:nvSpPr>
        <p:spPr>
          <a:xfrm>
            <a:off x="4582344" y="2184500"/>
            <a:ext cx="287338" cy="360362"/>
          </a:xfrm>
          <a:prstGeom prst="chevron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17 Rectángulo">
            <a:extLst>
              <a:ext uri="{FF2B5EF4-FFF2-40B4-BE49-F238E27FC236}">
                <a16:creationId xmlns:a16="http://schemas.microsoft.com/office/drawing/2014/main" id="{274AA26F-D5A3-6E4C-ACBB-96F1A1601FB8}"/>
              </a:ext>
            </a:extLst>
          </p:cNvPr>
          <p:cNvSpPr/>
          <p:nvPr/>
        </p:nvSpPr>
        <p:spPr>
          <a:xfrm>
            <a:off x="5086400" y="2149724"/>
            <a:ext cx="36004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Capa de valencia </a:t>
            </a:r>
          </a:p>
        </p:txBody>
      </p:sp>
      <p:graphicFrame>
        <p:nvGraphicFramePr>
          <p:cNvPr id="22" name="18 Tabla">
            <a:extLst>
              <a:ext uri="{FF2B5EF4-FFF2-40B4-BE49-F238E27FC236}">
                <a16:creationId xmlns:a16="http://schemas.microsoft.com/office/drawing/2014/main" id="{6CC3525A-5025-7142-8575-DE22A6C43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55838"/>
              </p:ext>
            </p:extLst>
          </p:nvPr>
        </p:nvGraphicFramePr>
        <p:xfrm>
          <a:off x="1269282" y="3799731"/>
          <a:ext cx="7200800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GRUPO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ELEMENTO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CAPA DE VALENCIA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CL" sz="2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00"/>
                          </a:solidFill>
                          <a:latin typeface="Arial" pitchFamily="34" charset="0"/>
                          <a:cs typeface="Arial" pitchFamily="34" charset="0"/>
                        </a:rPr>
                        <a:t>Representativos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s-CL" sz="2000" b="0" baseline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s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1-2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CL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s-CL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1-5</a:t>
                      </a:r>
                      <a:endParaRPr lang="es-CL" sz="2000" b="0" i="1" baseline="30000" dirty="0">
                        <a:solidFill>
                          <a:srgbClr val="FF993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Gases nobles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 p</a:t>
                      </a:r>
                      <a:r>
                        <a:rPr lang="es-CL" sz="2000" b="0" baseline="3000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Transición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 (n-1)d</a:t>
                      </a:r>
                      <a:r>
                        <a:rPr lang="es-CL" sz="2000" b="0" baseline="3000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1-10</a:t>
                      </a:r>
                      <a:endParaRPr lang="es-CL" sz="2000" b="0" i="1" baseline="30000" dirty="0">
                        <a:solidFill>
                          <a:srgbClr val="00B05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Transición interna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 (n-2)f</a:t>
                      </a:r>
                      <a:r>
                        <a:rPr lang="es-CL" sz="2000" b="0" baseline="3000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1-14</a:t>
                      </a:r>
                      <a:endParaRPr lang="es-CL" sz="2000" b="0" i="1" baseline="30000" dirty="0">
                        <a:solidFill>
                          <a:srgbClr val="94209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83257E58-EACA-9143-A404-1E6680FAC187}"/>
              </a:ext>
            </a:extLst>
          </p:cNvPr>
          <p:cNvSpPr txBox="1">
            <a:spLocks noChangeArrowheads="1"/>
          </p:cNvSpPr>
          <p:nvPr/>
        </p:nvSpPr>
        <p:spPr>
          <a:xfrm>
            <a:off x="588707" y="1035401"/>
            <a:ext cx="8229601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Están situados en los extremos de la tabla periódica.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07E45790-42BF-4242-8A3C-A2657847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4788" y="2470601"/>
            <a:ext cx="6211912" cy="412675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B0144FBA-7C60-6347-88DC-500AF53ECAD9}"/>
              </a:ext>
            </a:extLst>
          </p:cNvPr>
          <p:cNvSpPr txBox="1">
            <a:spLocks noChangeArrowheads="1"/>
          </p:cNvSpPr>
          <p:nvPr/>
        </p:nvSpPr>
        <p:spPr>
          <a:xfrm>
            <a:off x="362638" y="1552502"/>
            <a:ext cx="8455671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Terminan en el subnivel “s” y “p” </a:t>
            </a:r>
          </a:p>
        </p:txBody>
      </p:sp>
    </p:spTree>
    <p:extLst>
      <p:ext uri="{BB962C8B-B14F-4D97-AF65-F5344CB8AC3E}">
        <p14:creationId xmlns:p14="http://schemas.microsoft.com/office/powerpoint/2010/main" val="189448068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8126</TotalTime>
  <Words>2190</Words>
  <Application>Microsoft Office PowerPoint</Application>
  <PresentationFormat>Panorámica</PresentationFormat>
  <Paragraphs>408</Paragraphs>
  <Slides>48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Courier New</vt:lpstr>
      <vt:lpstr>Karla</vt:lpstr>
      <vt:lpstr>Lucida Sans Unicode</vt:lpstr>
      <vt:lpstr>Times New Roman</vt:lpstr>
      <vt:lpstr>Wingdings</vt:lpstr>
      <vt:lpstr>1_Tema de Office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Energía de ionización (EI) (potencial de ionización).</vt:lpstr>
      <vt:lpstr>Potencial de Ionización (PI)</vt:lpstr>
      <vt:lpstr>Presentación de PowerPoint</vt:lpstr>
      <vt:lpstr>Electroafinidad (EA)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subject/>
  <dc:creator>Marlen Gutierrez Cutino</dc:creator>
  <cp:keywords/>
  <dc:description/>
  <cp:lastModifiedBy>Mauricio Antonio Lucero Muñoz</cp:lastModifiedBy>
  <cp:revision>268</cp:revision>
  <dcterms:created xsi:type="dcterms:W3CDTF">2020-03-19T23:47:38Z</dcterms:created>
  <dcterms:modified xsi:type="dcterms:W3CDTF">2023-03-20T16:16:38Z</dcterms:modified>
  <cp:category/>
</cp:coreProperties>
</file>